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79"/>
  </p:notesMasterIdLst>
  <p:handoutMasterIdLst>
    <p:handoutMasterId r:id="rId80"/>
  </p:handoutMasterIdLst>
  <p:sldIdLst>
    <p:sldId id="256" r:id="rId5"/>
    <p:sldId id="257" r:id="rId6"/>
    <p:sldId id="289" r:id="rId7"/>
    <p:sldId id="414" r:id="rId8"/>
    <p:sldId id="411" r:id="rId9"/>
    <p:sldId id="485" r:id="rId10"/>
    <p:sldId id="413" r:id="rId11"/>
    <p:sldId id="487" r:id="rId12"/>
    <p:sldId id="488" r:id="rId13"/>
    <p:sldId id="489" r:id="rId14"/>
    <p:sldId id="486" r:id="rId15"/>
    <p:sldId id="490" r:id="rId16"/>
    <p:sldId id="491" r:id="rId17"/>
    <p:sldId id="492" r:id="rId18"/>
    <p:sldId id="493" r:id="rId19"/>
    <p:sldId id="494" r:id="rId20"/>
    <p:sldId id="497" r:id="rId21"/>
    <p:sldId id="498" r:id="rId22"/>
    <p:sldId id="501" r:id="rId23"/>
    <p:sldId id="504" r:id="rId24"/>
    <p:sldId id="505" r:id="rId25"/>
    <p:sldId id="506" r:id="rId26"/>
    <p:sldId id="507" r:id="rId27"/>
    <p:sldId id="510" r:id="rId28"/>
    <p:sldId id="512" r:id="rId29"/>
    <p:sldId id="537" r:id="rId30"/>
    <p:sldId id="538" r:id="rId31"/>
    <p:sldId id="539" r:id="rId32"/>
    <p:sldId id="511" r:id="rId33"/>
    <p:sldId id="513" r:id="rId34"/>
    <p:sldId id="565" r:id="rId35"/>
    <p:sldId id="518" r:id="rId36"/>
    <p:sldId id="519" r:id="rId37"/>
    <p:sldId id="520" r:id="rId38"/>
    <p:sldId id="522" r:id="rId39"/>
    <p:sldId id="521" r:id="rId40"/>
    <p:sldId id="514" r:id="rId41"/>
    <p:sldId id="517" r:id="rId42"/>
    <p:sldId id="527" r:id="rId43"/>
    <p:sldId id="536" r:id="rId44"/>
    <p:sldId id="526" r:id="rId45"/>
    <p:sldId id="529" r:id="rId46"/>
    <p:sldId id="530" r:id="rId47"/>
    <p:sldId id="531" r:id="rId48"/>
    <p:sldId id="524" r:id="rId49"/>
    <p:sldId id="525" r:id="rId50"/>
    <p:sldId id="532" r:id="rId51"/>
    <p:sldId id="534" r:id="rId52"/>
    <p:sldId id="515" r:id="rId53"/>
    <p:sldId id="540" r:id="rId54"/>
    <p:sldId id="555" r:id="rId55"/>
    <p:sldId id="556" r:id="rId56"/>
    <p:sldId id="541" r:id="rId57"/>
    <p:sldId id="542" r:id="rId58"/>
    <p:sldId id="543" r:id="rId59"/>
    <p:sldId id="544" r:id="rId60"/>
    <p:sldId id="545" r:id="rId61"/>
    <p:sldId id="546" r:id="rId62"/>
    <p:sldId id="547" r:id="rId63"/>
    <p:sldId id="550" r:id="rId64"/>
    <p:sldId id="551" r:id="rId65"/>
    <p:sldId id="552" r:id="rId66"/>
    <p:sldId id="548" r:id="rId67"/>
    <p:sldId id="549" r:id="rId68"/>
    <p:sldId id="557" r:id="rId69"/>
    <p:sldId id="558" r:id="rId70"/>
    <p:sldId id="562" r:id="rId71"/>
    <p:sldId id="563" r:id="rId72"/>
    <p:sldId id="564" r:id="rId73"/>
    <p:sldId id="561" r:id="rId74"/>
    <p:sldId id="516" r:id="rId75"/>
    <p:sldId id="553" r:id="rId76"/>
    <p:sldId id="554" r:id="rId77"/>
    <p:sldId id="315" r:id="rId7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7310" userDrawn="1">
          <p15:clr>
            <a:srgbClr val="A4A3A4"/>
          </p15:clr>
        </p15:guide>
        <p15:guide id="3" orient="horz" pos="1933" userDrawn="1">
          <p15:clr>
            <a:srgbClr val="A4A3A4"/>
          </p15:clr>
        </p15:guide>
        <p15:guide id="4" orient="horz" pos="2273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orient="horz" pos="3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7B6"/>
    <a:srgbClr val="0790D6"/>
    <a:srgbClr val="4472C4"/>
    <a:srgbClr val="E10812"/>
    <a:srgbClr val="E20311"/>
    <a:srgbClr val="FFFFFF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E491B-A80A-4AA4-B725-B56B0D19ED86}" v="14" dt="2022-11-16T10:58:22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523"/>
        <p:guide pos="7310"/>
        <p:guide orient="horz" pos="1933"/>
        <p:guide orient="horz" pos="2273"/>
        <p:guide orient="horz" pos="2840"/>
        <p:guide orient="horz" pos="315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erina De Rosa" userId="S::caterina.derosa@aesys.tech::4f966dd1-cc49-4d88-8e08-24fbe7b91308" providerId="AD" clId="Web-{F60E491B-A80A-4AA4-B725-B56B0D19ED86}"/>
    <pc:docChg chg="modSld">
      <pc:chgData name="Caterina De Rosa" userId="S::caterina.derosa@aesys.tech::4f966dd1-cc49-4d88-8e08-24fbe7b91308" providerId="AD" clId="Web-{F60E491B-A80A-4AA4-B725-B56B0D19ED86}" dt="2022-11-16T10:58:22.800" v="8" actId="20577"/>
      <pc:docMkLst>
        <pc:docMk/>
      </pc:docMkLst>
      <pc:sldChg chg="modSp">
        <pc:chgData name="Caterina De Rosa" userId="S::caterina.derosa@aesys.tech::4f966dd1-cc49-4d88-8e08-24fbe7b91308" providerId="AD" clId="Web-{F60E491B-A80A-4AA4-B725-B56B0D19ED86}" dt="2022-11-16T09:30:05.084" v="0" actId="20577"/>
        <pc:sldMkLst>
          <pc:docMk/>
          <pc:sldMk cId="1253277379" sldId="518"/>
        </pc:sldMkLst>
        <pc:spChg chg="mod">
          <ac:chgData name="Caterina De Rosa" userId="S::caterina.derosa@aesys.tech::4f966dd1-cc49-4d88-8e08-24fbe7b91308" providerId="AD" clId="Web-{F60E491B-A80A-4AA4-B725-B56B0D19ED86}" dt="2022-11-16T09:30:05.084" v="0" actId="20577"/>
          <ac:spMkLst>
            <pc:docMk/>
            <pc:sldMk cId="1253277379" sldId="518"/>
            <ac:spMk id="6" creationId="{2262511D-FAEF-5E40-8D30-5186D3E5D8E7}"/>
          </ac:spMkLst>
        </pc:spChg>
      </pc:sldChg>
      <pc:sldChg chg="modSp">
        <pc:chgData name="Caterina De Rosa" userId="S::caterina.derosa@aesys.tech::4f966dd1-cc49-4d88-8e08-24fbe7b91308" providerId="AD" clId="Web-{F60E491B-A80A-4AA4-B725-B56B0D19ED86}" dt="2022-11-16T09:32:08.619" v="3" actId="20577"/>
        <pc:sldMkLst>
          <pc:docMk/>
          <pc:sldMk cId="896373160" sldId="522"/>
        </pc:sldMkLst>
        <pc:spChg chg="mod">
          <ac:chgData name="Caterina De Rosa" userId="S::caterina.derosa@aesys.tech::4f966dd1-cc49-4d88-8e08-24fbe7b91308" providerId="AD" clId="Web-{F60E491B-A80A-4AA4-B725-B56B0D19ED86}" dt="2022-11-16T09:32:08.619" v="3" actId="20577"/>
          <ac:spMkLst>
            <pc:docMk/>
            <pc:sldMk cId="896373160" sldId="522"/>
            <ac:spMk id="6" creationId="{2262511D-FAEF-5E40-8D30-5186D3E5D8E7}"/>
          </ac:spMkLst>
        </pc:spChg>
      </pc:sldChg>
      <pc:sldChg chg="modSp">
        <pc:chgData name="Caterina De Rosa" userId="S::caterina.derosa@aesys.tech::4f966dd1-cc49-4d88-8e08-24fbe7b91308" providerId="AD" clId="Web-{F60E491B-A80A-4AA4-B725-B56B0D19ED86}" dt="2022-11-16T10:54:27.089" v="5" actId="20577"/>
        <pc:sldMkLst>
          <pc:docMk/>
          <pc:sldMk cId="2743991178" sldId="547"/>
        </pc:sldMkLst>
        <pc:spChg chg="mod">
          <ac:chgData name="Caterina De Rosa" userId="S::caterina.derosa@aesys.tech::4f966dd1-cc49-4d88-8e08-24fbe7b91308" providerId="AD" clId="Web-{F60E491B-A80A-4AA4-B725-B56B0D19ED86}" dt="2022-11-16T10:54:27.089" v="5" actId="20577"/>
          <ac:spMkLst>
            <pc:docMk/>
            <pc:sldMk cId="2743991178" sldId="547"/>
            <ac:spMk id="6" creationId="{2262511D-FAEF-5E40-8D30-5186D3E5D8E7}"/>
          </ac:spMkLst>
        </pc:spChg>
      </pc:sldChg>
      <pc:sldChg chg="modSp">
        <pc:chgData name="Caterina De Rosa" userId="S::caterina.derosa@aesys.tech::4f966dd1-cc49-4d88-8e08-24fbe7b91308" providerId="AD" clId="Web-{F60E491B-A80A-4AA4-B725-B56B0D19ED86}" dt="2022-11-16T10:58:04.690" v="6" actId="20577"/>
        <pc:sldMkLst>
          <pc:docMk/>
          <pc:sldMk cId="4290383025" sldId="548"/>
        </pc:sldMkLst>
        <pc:spChg chg="mod">
          <ac:chgData name="Caterina De Rosa" userId="S::caterina.derosa@aesys.tech::4f966dd1-cc49-4d88-8e08-24fbe7b91308" providerId="AD" clId="Web-{F60E491B-A80A-4AA4-B725-B56B0D19ED86}" dt="2022-11-16T10:58:04.690" v="6" actId="20577"/>
          <ac:spMkLst>
            <pc:docMk/>
            <pc:sldMk cId="4290383025" sldId="548"/>
            <ac:spMk id="5" creationId="{07012939-1E6C-B248-AA6B-4330C1454E63}"/>
          </ac:spMkLst>
        </pc:spChg>
      </pc:sldChg>
      <pc:sldChg chg="modSp">
        <pc:chgData name="Caterina De Rosa" userId="S::caterina.derosa@aesys.tech::4f966dd1-cc49-4d88-8e08-24fbe7b91308" providerId="AD" clId="Web-{F60E491B-A80A-4AA4-B725-B56B0D19ED86}" dt="2022-11-16T10:58:22.800" v="8" actId="20577"/>
        <pc:sldMkLst>
          <pc:docMk/>
          <pc:sldMk cId="2636977684" sldId="557"/>
        </pc:sldMkLst>
        <pc:spChg chg="mod">
          <ac:chgData name="Caterina De Rosa" userId="S::caterina.derosa@aesys.tech::4f966dd1-cc49-4d88-8e08-24fbe7b91308" providerId="AD" clId="Web-{F60E491B-A80A-4AA4-B725-B56B0D19ED86}" dt="2022-11-16T10:58:22.800" v="8" actId="20577"/>
          <ac:spMkLst>
            <pc:docMk/>
            <pc:sldMk cId="2636977684" sldId="557"/>
            <ac:spMk id="6" creationId="{2262511D-FAEF-5E40-8D30-5186D3E5D8E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6412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/>
              <a:t>2020 / 2021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8F1D5C1-3996-5A42-932C-C2F207F603F9}"/>
              </a:ext>
            </a:extLst>
          </p:cNvPr>
          <p:cNvSpPr/>
          <p:nvPr userDrawn="1"/>
        </p:nvSpPr>
        <p:spPr>
          <a:xfrm>
            <a:off x="1381539" y="993913"/>
            <a:ext cx="5019261" cy="19778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9B07BF-671B-4C4B-9FB3-FE6500A99236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607797F-2709-374B-A4A2-3A609F4AD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321" y="562061"/>
            <a:ext cx="3296874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DELICATED</a:t>
            </a:r>
            <a:br>
              <a:rPr lang="it-IT"/>
            </a:br>
            <a:r>
              <a:rPr lang="it-IT"/>
              <a:t>TEAM</a:t>
            </a:r>
            <a:br>
              <a:rPr lang="it-IT"/>
            </a:b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42703" y="3348000"/>
            <a:ext cx="4457430" cy="31702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RESOURCE AS A SERVICE </a:t>
            </a:r>
          </a:p>
          <a:p>
            <a:endParaRPr lang="it-IT"/>
          </a:p>
          <a:p>
            <a:r>
              <a:rPr lang="it-IT" err="1"/>
              <a:t>Attracting</a:t>
            </a:r>
            <a:r>
              <a:rPr lang="it-IT"/>
              <a:t>, training and </a:t>
            </a:r>
            <a:r>
              <a:rPr lang="it-IT" err="1"/>
              <a:t>retaining</a:t>
            </a:r>
            <a:r>
              <a:rPr lang="it-IT"/>
              <a:t> </a:t>
            </a:r>
            <a:r>
              <a:rPr lang="it-IT" err="1"/>
              <a:t>specialized</a:t>
            </a:r>
            <a:r>
              <a:rPr lang="it-IT"/>
              <a:t> IT talent </a:t>
            </a:r>
            <a:r>
              <a:rPr lang="it-IT" err="1"/>
              <a:t>is</a:t>
            </a:r>
            <a:r>
              <a:rPr lang="it-IT"/>
              <a:t> a big </a:t>
            </a:r>
            <a:r>
              <a:rPr lang="it-IT" err="1"/>
              <a:t>challenge</a:t>
            </a:r>
            <a:r>
              <a:rPr lang="it-IT"/>
              <a:t> for </a:t>
            </a:r>
            <a:r>
              <a:rPr lang="it-IT" err="1"/>
              <a:t>many</a:t>
            </a:r>
            <a:r>
              <a:rPr lang="it-IT"/>
              <a:t> companies. With the </a:t>
            </a:r>
            <a:r>
              <a:rPr lang="it-IT" err="1"/>
              <a:t>rapid</a:t>
            </a:r>
            <a:r>
              <a:rPr lang="it-IT"/>
              <a:t> </a:t>
            </a:r>
            <a:r>
              <a:rPr lang="it-IT" err="1"/>
              <a:t>evolution</a:t>
            </a:r>
            <a:r>
              <a:rPr lang="it-IT"/>
              <a:t> of </a:t>
            </a:r>
            <a:r>
              <a:rPr lang="it-IT" err="1"/>
              <a:t>technologies</a:t>
            </a:r>
            <a:r>
              <a:rPr lang="it-IT"/>
              <a:t> and market </a:t>
            </a:r>
            <a:r>
              <a:rPr lang="it-IT" err="1"/>
              <a:t>needs</a:t>
            </a:r>
            <a:r>
              <a:rPr lang="it-IT"/>
              <a:t>, </a:t>
            </a:r>
            <a:r>
              <a:rPr lang="it-IT" err="1"/>
              <a:t>finding</a:t>
            </a:r>
            <a:r>
              <a:rPr lang="it-IT"/>
              <a:t> </a:t>
            </a:r>
            <a:r>
              <a:rPr lang="it-IT" err="1"/>
              <a:t>adequate</a:t>
            </a:r>
            <a:r>
              <a:rPr lang="it-IT"/>
              <a:t> IT </a:t>
            </a:r>
            <a:r>
              <a:rPr lang="it-IT" err="1"/>
              <a:t>resources</a:t>
            </a:r>
            <a:r>
              <a:rPr lang="it-IT"/>
              <a:t> in the right time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proved</a:t>
            </a:r>
            <a:r>
              <a:rPr lang="it-IT"/>
              <a:t> to be a </a:t>
            </a:r>
            <a:r>
              <a:rPr lang="it-IT" err="1"/>
              <a:t>real</a:t>
            </a:r>
            <a:r>
              <a:rPr lang="it-IT"/>
              <a:t> </a:t>
            </a:r>
            <a:r>
              <a:rPr lang="it-IT" err="1"/>
              <a:t>pain</a:t>
            </a:r>
            <a:r>
              <a:rPr lang="it-IT"/>
              <a:t>. </a:t>
            </a:r>
          </a:p>
          <a:p>
            <a:endParaRPr lang="it-IT"/>
          </a:p>
          <a:p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offer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the </a:t>
            </a:r>
            <a:r>
              <a:rPr lang="it-IT" err="1"/>
              <a:t>solution</a:t>
            </a:r>
            <a:r>
              <a:rPr lang="it-IT"/>
              <a:t> to </a:t>
            </a:r>
            <a:r>
              <a:rPr lang="it-IT" err="1"/>
              <a:t>this</a:t>
            </a:r>
            <a:r>
              <a:rPr lang="it-IT"/>
              <a:t> </a:t>
            </a:r>
            <a:r>
              <a:rPr lang="it-IT" err="1"/>
              <a:t>problem</a:t>
            </a:r>
            <a:r>
              <a:rPr lang="it-IT"/>
              <a:t>. At </a:t>
            </a:r>
            <a:r>
              <a:rPr lang="it-IT" err="1"/>
              <a:t>your</a:t>
            </a:r>
            <a:r>
              <a:rPr lang="it-IT"/>
              <a:t> </a:t>
            </a:r>
            <a:r>
              <a:rPr lang="it-IT" err="1"/>
              <a:t>disposal</a:t>
            </a:r>
            <a:r>
              <a:rPr lang="it-IT"/>
              <a:t> </a:t>
            </a:r>
            <a:r>
              <a:rPr lang="it-IT" err="1"/>
              <a:t>you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</a:t>
            </a:r>
            <a:r>
              <a:rPr lang="it-IT" err="1"/>
              <a:t>find</a:t>
            </a:r>
            <a:r>
              <a:rPr lang="it-IT"/>
              <a:t> </a:t>
            </a:r>
            <a:r>
              <a:rPr lang="it-IT" err="1"/>
              <a:t>our</a:t>
            </a:r>
            <a:r>
              <a:rPr lang="it-IT"/>
              <a:t> team, made up of more </a:t>
            </a:r>
            <a:r>
              <a:rPr lang="it-IT" err="1"/>
              <a:t>than</a:t>
            </a:r>
            <a:r>
              <a:rPr lang="it-IT"/>
              <a:t> 100 </a:t>
            </a:r>
            <a:r>
              <a:rPr lang="it-IT" err="1"/>
              <a:t>experts</a:t>
            </a:r>
            <a:r>
              <a:rPr lang="it-IT"/>
              <a:t>, </a:t>
            </a:r>
            <a:r>
              <a:rPr lang="it-IT" err="1"/>
              <a:t>who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help </a:t>
            </a:r>
            <a:r>
              <a:rPr lang="it-IT" err="1"/>
              <a:t>you</a:t>
            </a:r>
            <a:r>
              <a:rPr lang="it-IT"/>
              <a:t> to complete </a:t>
            </a:r>
            <a:r>
              <a:rPr lang="it-IT" err="1"/>
              <a:t>your</a:t>
            </a:r>
            <a:r>
              <a:rPr lang="it-IT"/>
              <a:t> </a:t>
            </a:r>
            <a:r>
              <a:rPr lang="it-IT" err="1"/>
              <a:t>project</a:t>
            </a:r>
            <a:r>
              <a:rPr lang="it-IT"/>
              <a:t> on time and </a:t>
            </a:r>
            <a:r>
              <a:rPr lang="it-IT" err="1"/>
              <a:t>within</a:t>
            </a:r>
            <a:r>
              <a:rPr lang="it-IT"/>
              <a:t> the budget. </a:t>
            </a:r>
          </a:p>
          <a:p>
            <a:endParaRPr lang="it-IT"/>
          </a:p>
          <a:p>
            <a:r>
              <a:rPr lang="it-IT"/>
              <a:t>AESYS </a:t>
            </a:r>
            <a:r>
              <a:rPr lang="it-IT" err="1"/>
              <a:t>specializes</a:t>
            </a:r>
            <a:r>
              <a:rPr lang="it-IT"/>
              <a:t> in the </a:t>
            </a:r>
            <a:r>
              <a:rPr lang="it-IT" err="1"/>
              <a:t>distribution</a:t>
            </a:r>
            <a:r>
              <a:rPr lang="it-IT"/>
              <a:t> of innovative </a:t>
            </a:r>
            <a:r>
              <a:rPr lang="it-IT" err="1"/>
              <a:t>technological</a:t>
            </a:r>
            <a:r>
              <a:rPr lang="it-IT"/>
              <a:t> </a:t>
            </a:r>
            <a:r>
              <a:rPr lang="it-IT" err="1"/>
              <a:t>services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allow</a:t>
            </a:r>
            <a:r>
              <a:rPr lang="it-IT"/>
              <a:t> companies to beat the </a:t>
            </a:r>
            <a:r>
              <a:rPr lang="it-IT" err="1"/>
              <a:t>competition</a:t>
            </a:r>
            <a:r>
              <a:rPr lang="it-IT"/>
              <a:t>, </a:t>
            </a:r>
            <a:r>
              <a:rPr lang="it-IT" err="1"/>
              <a:t>increase</a:t>
            </a:r>
            <a:r>
              <a:rPr lang="it-IT"/>
              <a:t> </a:t>
            </a:r>
            <a:r>
              <a:rPr lang="it-IT" err="1"/>
              <a:t>productivity</a:t>
            </a:r>
            <a:r>
              <a:rPr lang="it-IT"/>
              <a:t> and </a:t>
            </a:r>
            <a:r>
              <a:rPr lang="it-IT" err="1"/>
              <a:t>optimize</a:t>
            </a:r>
            <a:r>
              <a:rPr lang="it-IT"/>
              <a:t> </a:t>
            </a:r>
            <a:r>
              <a:rPr lang="it-IT" err="1"/>
              <a:t>costs</a:t>
            </a:r>
            <a:r>
              <a:rPr lang="it-IT"/>
              <a:t>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36E5A-25C9-EF46-93F9-61AE497A3E33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FFC491F-EE74-5342-8684-CF649794D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e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98047" y="562062"/>
            <a:ext cx="3045203" cy="100667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DEDICATED</a:t>
            </a:r>
            <a:br>
              <a:rPr lang="it-IT"/>
            </a:br>
            <a:r>
              <a:rPr lang="it-IT"/>
              <a:t>TEAM</a:t>
            </a:r>
            <a:br>
              <a:rPr lang="it-IT"/>
            </a:b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79973" y="2290986"/>
            <a:ext cx="2880000" cy="392525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RESOURCE AS A SERVICE </a:t>
            </a:r>
          </a:p>
          <a:p>
            <a:endParaRPr lang="it-IT"/>
          </a:p>
          <a:p>
            <a:r>
              <a:rPr lang="it-IT" err="1"/>
              <a:t>Attracting</a:t>
            </a:r>
            <a:r>
              <a:rPr lang="it-IT"/>
              <a:t>, training and </a:t>
            </a:r>
            <a:r>
              <a:rPr lang="it-IT" err="1"/>
              <a:t>retaining</a:t>
            </a:r>
            <a:r>
              <a:rPr lang="it-IT"/>
              <a:t> </a:t>
            </a:r>
            <a:r>
              <a:rPr lang="it-IT" err="1"/>
              <a:t>specialized</a:t>
            </a:r>
            <a:r>
              <a:rPr lang="it-IT"/>
              <a:t> IT talent </a:t>
            </a:r>
            <a:r>
              <a:rPr lang="it-IT" err="1"/>
              <a:t>is</a:t>
            </a:r>
            <a:r>
              <a:rPr lang="it-IT"/>
              <a:t> a big </a:t>
            </a:r>
            <a:r>
              <a:rPr lang="it-IT" err="1"/>
              <a:t>challenge</a:t>
            </a:r>
            <a:r>
              <a:rPr lang="it-IT"/>
              <a:t> for </a:t>
            </a:r>
            <a:r>
              <a:rPr lang="it-IT" err="1"/>
              <a:t>many</a:t>
            </a:r>
            <a:r>
              <a:rPr lang="it-IT"/>
              <a:t> companies. With the </a:t>
            </a:r>
            <a:r>
              <a:rPr lang="it-IT" err="1"/>
              <a:t>rapid</a:t>
            </a:r>
            <a:r>
              <a:rPr lang="it-IT"/>
              <a:t> </a:t>
            </a:r>
            <a:r>
              <a:rPr lang="it-IT" err="1"/>
              <a:t>evolution</a:t>
            </a:r>
            <a:r>
              <a:rPr lang="it-IT"/>
              <a:t> of </a:t>
            </a:r>
            <a:r>
              <a:rPr lang="it-IT" err="1"/>
              <a:t>technologies</a:t>
            </a:r>
            <a:r>
              <a:rPr lang="it-IT"/>
              <a:t> and market </a:t>
            </a:r>
            <a:r>
              <a:rPr lang="it-IT" err="1"/>
              <a:t>needs</a:t>
            </a:r>
            <a:r>
              <a:rPr lang="it-IT"/>
              <a:t>, </a:t>
            </a:r>
            <a:r>
              <a:rPr lang="it-IT" err="1"/>
              <a:t>finding</a:t>
            </a:r>
            <a:r>
              <a:rPr lang="it-IT"/>
              <a:t> </a:t>
            </a:r>
            <a:r>
              <a:rPr lang="it-IT" err="1"/>
              <a:t>adequate</a:t>
            </a:r>
            <a:r>
              <a:rPr lang="it-IT"/>
              <a:t> IT </a:t>
            </a:r>
            <a:r>
              <a:rPr lang="it-IT" err="1"/>
              <a:t>resources</a:t>
            </a:r>
            <a:r>
              <a:rPr lang="it-IT"/>
              <a:t> in the right time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proved</a:t>
            </a:r>
            <a:r>
              <a:rPr lang="it-IT"/>
              <a:t> to be a </a:t>
            </a:r>
            <a:r>
              <a:rPr lang="it-IT" err="1"/>
              <a:t>real</a:t>
            </a:r>
            <a:r>
              <a:rPr lang="it-IT"/>
              <a:t> </a:t>
            </a:r>
            <a:r>
              <a:rPr lang="it-IT" err="1"/>
              <a:t>pain</a:t>
            </a:r>
            <a:r>
              <a:rPr lang="it-IT"/>
              <a:t>. </a:t>
            </a:r>
          </a:p>
          <a:p>
            <a:endParaRPr lang="it-IT"/>
          </a:p>
          <a:p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offer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the </a:t>
            </a:r>
            <a:r>
              <a:rPr lang="it-IT" err="1"/>
              <a:t>solution</a:t>
            </a:r>
            <a:r>
              <a:rPr lang="it-IT"/>
              <a:t> to </a:t>
            </a:r>
            <a:r>
              <a:rPr lang="it-IT" err="1"/>
              <a:t>this</a:t>
            </a:r>
            <a:r>
              <a:rPr lang="it-IT"/>
              <a:t> </a:t>
            </a:r>
            <a:r>
              <a:rPr lang="it-IT" err="1"/>
              <a:t>problem</a:t>
            </a:r>
            <a:r>
              <a:rPr lang="it-IT"/>
              <a:t>. At </a:t>
            </a:r>
            <a:r>
              <a:rPr lang="it-IT" err="1"/>
              <a:t>your</a:t>
            </a:r>
            <a:r>
              <a:rPr lang="it-IT"/>
              <a:t> </a:t>
            </a:r>
            <a:r>
              <a:rPr lang="it-IT" err="1"/>
              <a:t>disposal</a:t>
            </a:r>
            <a:r>
              <a:rPr lang="it-IT"/>
              <a:t> </a:t>
            </a:r>
            <a:r>
              <a:rPr lang="it-IT" err="1"/>
              <a:t>you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</a:t>
            </a:r>
            <a:r>
              <a:rPr lang="it-IT" err="1"/>
              <a:t>find</a:t>
            </a:r>
            <a:r>
              <a:rPr lang="it-IT"/>
              <a:t> </a:t>
            </a:r>
            <a:r>
              <a:rPr lang="it-IT" err="1"/>
              <a:t>our</a:t>
            </a:r>
            <a:r>
              <a:rPr lang="it-IT"/>
              <a:t> team, made up of more </a:t>
            </a:r>
            <a:r>
              <a:rPr lang="it-IT" err="1"/>
              <a:t>than</a:t>
            </a:r>
            <a:r>
              <a:rPr lang="it-IT"/>
              <a:t> 100 </a:t>
            </a:r>
            <a:r>
              <a:rPr lang="it-IT" err="1"/>
              <a:t>experts</a:t>
            </a:r>
            <a:r>
              <a:rPr lang="it-IT"/>
              <a:t>, </a:t>
            </a:r>
            <a:r>
              <a:rPr lang="it-IT" err="1"/>
              <a:t>who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help </a:t>
            </a:r>
            <a:r>
              <a:rPr lang="it-IT" err="1"/>
              <a:t>you</a:t>
            </a:r>
            <a:r>
              <a:rPr lang="it-IT"/>
              <a:t> to complete </a:t>
            </a:r>
            <a:r>
              <a:rPr lang="it-IT" err="1"/>
              <a:t>your</a:t>
            </a:r>
            <a:r>
              <a:rPr lang="it-IT"/>
              <a:t> </a:t>
            </a:r>
            <a:r>
              <a:rPr lang="it-IT" err="1"/>
              <a:t>project</a:t>
            </a:r>
            <a:r>
              <a:rPr lang="it-IT"/>
              <a:t> on time and </a:t>
            </a:r>
            <a:r>
              <a:rPr lang="it-IT" err="1"/>
              <a:t>within</a:t>
            </a:r>
            <a:r>
              <a:rPr lang="it-IT"/>
              <a:t> the budget. </a:t>
            </a:r>
          </a:p>
          <a:p>
            <a:endParaRPr lang="it-IT"/>
          </a:p>
          <a:p>
            <a:r>
              <a:rPr lang="it-IT"/>
              <a:t>AESYS </a:t>
            </a:r>
            <a:r>
              <a:rPr lang="it-IT" err="1"/>
              <a:t>specializes</a:t>
            </a:r>
            <a:r>
              <a:rPr lang="it-IT"/>
              <a:t> in the </a:t>
            </a:r>
            <a:r>
              <a:rPr lang="it-IT" err="1"/>
              <a:t>distribution</a:t>
            </a:r>
            <a:r>
              <a:rPr lang="it-IT"/>
              <a:t> of innovative </a:t>
            </a:r>
            <a:r>
              <a:rPr lang="it-IT" err="1"/>
              <a:t>technological</a:t>
            </a:r>
            <a:r>
              <a:rPr lang="it-IT"/>
              <a:t> </a:t>
            </a:r>
            <a:r>
              <a:rPr lang="it-IT" err="1"/>
              <a:t>services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allow</a:t>
            </a:r>
            <a:r>
              <a:rPr lang="it-IT"/>
              <a:t> companies to beat the </a:t>
            </a:r>
            <a:r>
              <a:rPr lang="it-IT" err="1"/>
              <a:t>competition</a:t>
            </a:r>
            <a:r>
              <a:rPr lang="it-IT"/>
              <a:t>, </a:t>
            </a:r>
            <a:r>
              <a:rPr lang="it-IT" err="1"/>
              <a:t>increase</a:t>
            </a:r>
            <a:r>
              <a:rPr lang="it-IT"/>
              <a:t> </a:t>
            </a:r>
            <a:r>
              <a:rPr lang="it-IT" err="1"/>
              <a:t>productivity</a:t>
            </a:r>
            <a:r>
              <a:rPr lang="it-IT"/>
              <a:t> and </a:t>
            </a:r>
            <a:r>
              <a:rPr lang="it-IT" err="1"/>
              <a:t>optimize</a:t>
            </a:r>
            <a:r>
              <a:rPr lang="it-IT"/>
              <a:t> </a:t>
            </a:r>
            <a:r>
              <a:rPr lang="it-IT" err="1"/>
              <a:t>costs</a:t>
            </a:r>
            <a:r>
              <a:rPr lang="it-IT"/>
              <a:t>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8D9B4E-B8DE-BC4F-A19F-B3D1B5F418BA}"/>
              </a:ext>
            </a:extLst>
          </p:cNvPr>
          <p:cNvSpPr txBox="1"/>
          <p:nvPr userDrawn="1"/>
        </p:nvSpPr>
        <p:spPr>
          <a:xfrm>
            <a:off x="7701094" y="1627464"/>
            <a:ext cx="2759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1">
                    <a:lumMod val="50000"/>
                  </a:schemeClr>
                </a:solidFill>
                <a:latin typeface="+mj-lt"/>
              </a:rPr>
              <a:t>Offshore, In loco &amp; ibrido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D51905-54F4-FD4A-9F06-BFC418264796}"/>
              </a:ext>
            </a:extLst>
          </p:cNvPr>
          <p:cNvSpPr txBox="1"/>
          <p:nvPr userDrawn="1"/>
        </p:nvSpPr>
        <p:spPr>
          <a:xfrm>
            <a:off x="5473337" y="2307472"/>
            <a:ext cx="6137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>
                <a:solidFill>
                  <a:schemeClr val="bg1"/>
                </a:solidFill>
              </a:rPr>
              <a:t>The Offshore </a:t>
            </a:r>
            <a:r>
              <a:rPr lang="it-IT" sz="1000" err="1">
                <a:solidFill>
                  <a:schemeClr val="bg1"/>
                </a:solidFill>
              </a:rPr>
              <a:t>contract</a:t>
            </a:r>
            <a:r>
              <a:rPr lang="it-IT" sz="1000">
                <a:solidFill>
                  <a:schemeClr val="bg1"/>
                </a:solidFill>
              </a:rPr>
              <a:t> </a:t>
            </a:r>
            <a:r>
              <a:rPr lang="it-IT" sz="1000" err="1">
                <a:solidFill>
                  <a:schemeClr val="bg1"/>
                </a:solidFill>
              </a:rPr>
              <a:t>allows</a:t>
            </a:r>
            <a:r>
              <a:rPr lang="it-IT" sz="1000">
                <a:solidFill>
                  <a:schemeClr val="bg1"/>
                </a:solidFill>
              </a:rPr>
              <a:t> </a:t>
            </a:r>
            <a:r>
              <a:rPr lang="it-IT" sz="1000" err="1">
                <a:solidFill>
                  <a:schemeClr val="bg1"/>
                </a:solidFill>
              </a:rPr>
              <a:t>you</a:t>
            </a:r>
            <a:r>
              <a:rPr lang="it-IT" sz="1000">
                <a:solidFill>
                  <a:schemeClr val="bg1"/>
                </a:solidFill>
              </a:rPr>
              <a:t> to </a:t>
            </a:r>
            <a:r>
              <a:rPr lang="it-IT" sz="1000" err="1">
                <a:solidFill>
                  <a:schemeClr val="bg1"/>
                </a:solidFill>
              </a:rPr>
              <a:t>hire</a:t>
            </a:r>
            <a:r>
              <a:rPr lang="it-IT" sz="1000">
                <a:solidFill>
                  <a:schemeClr val="bg1"/>
                </a:solidFill>
              </a:rPr>
              <a:t> </a:t>
            </a:r>
            <a:r>
              <a:rPr lang="it-IT" sz="1000" err="1">
                <a:solidFill>
                  <a:schemeClr val="bg1"/>
                </a:solidFill>
              </a:rPr>
              <a:t>experts</a:t>
            </a:r>
            <a:r>
              <a:rPr lang="it-IT" sz="1000">
                <a:solidFill>
                  <a:schemeClr val="bg1"/>
                </a:solidFill>
              </a:rPr>
              <a:t> by the hour / Part Time / Full Time, </a:t>
            </a:r>
            <a:r>
              <a:rPr lang="it-IT" sz="1000" err="1">
                <a:solidFill>
                  <a:schemeClr val="bg1"/>
                </a:solidFill>
              </a:rPr>
              <a:t>as</a:t>
            </a:r>
            <a:r>
              <a:rPr lang="it-IT" sz="1000">
                <a:solidFill>
                  <a:schemeClr val="bg1"/>
                </a:solidFill>
              </a:rPr>
              <a:t> </a:t>
            </a:r>
            <a:r>
              <a:rPr lang="it-IT" sz="1000" err="1">
                <a:solidFill>
                  <a:schemeClr val="bg1"/>
                </a:solidFill>
              </a:rPr>
              <a:t>follows:s</a:t>
            </a:r>
            <a:endParaRPr lang="it-IT" sz="1000">
              <a:solidFill>
                <a:schemeClr val="bg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C708E44-C327-8348-A4E1-C5C3742F3F0A}"/>
              </a:ext>
            </a:extLst>
          </p:cNvPr>
          <p:cNvSpPr/>
          <p:nvPr userDrawn="1"/>
        </p:nvSpPr>
        <p:spPr>
          <a:xfrm>
            <a:off x="5505936" y="2727569"/>
            <a:ext cx="1260000" cy="5392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7FB7DF9-D669-3946-8D74-FACC48DECF1F}"/>
              </a:ext>
            </a:extLst>
          </p:cNvPr>
          <p:cNvSpPr txBox="1"/>
          <p:nvPr userDrawn="1"/>
        </p:nvSpPr>
        <p:spPr>
          <a:xfrm>
            <a:off x="5509847" y="2874090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>
                <a:solidFill>
                  <a:schemeClr val="accent1">
                    <a:lumMod val="50000"/>
                  </a:schemeClr>
                </a:solidFill>
              </a:rPr>
              <a:t>PARAMETERS</a:t>
            </a:r>
            <a:r>
              <a:rPr lang="it-IT" sz="1000" b="1">
                <a:noFill/>
              </a:rPr>
              <a:t>RS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5DE6E9B-F443-064B-B756-DD65F42841C4}"/>
              </a:ext>
            </a:extLst>
          </p:cNvPr>
          <p:cNvSpPr/>
          <p:nvPr userDrawn="1"/>
        </p:nvSpPr>
        <p:spPr>
          <a:xfrm>
            <a:off x="5505203" y="3267563"/>
            <a:ext cx="1260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2036CA0-9E70-4B45-85CD-B525974FE49C}"/>
              </a:ext>
            </a:extLst>
          </p:cNvPr>
          <p:cNvSpPr txBox="1"/>
          <p:nvPr userDrawn="1"/>
        </p:nvSpPr>
        <p:spPr>
          <a:xfrm>
            <a:off x="5509114" y="3414084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>
                <a:solidFill>
                  <a:schemeClr val="tx1">
                    <a:lumMod val="75000"/>
                    <a:lumOff val="25000"/>
                  </a:schemeClr>
                </a:solidFill>
              </a:rPr>
              <a:t>LENGHT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088CB26-8A79-4244-9E4D-9E69B0E1DD2E}"/>
              </a:ext>
            </a:extLst>
          </p:cNvPr>
          <p:cNvSpPr/>
          <p:nvPr userDrawn="1"/>
        </p:nvSpPr>
        <p:spPr>
          <a:xfrm>
            <a:off x="5505203" y="3804138"/>
            <a:ext cx="1260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26C5CC-3EB3-A440-AB4C-3E29CF579BEE}"/>
              </a:ext>
            </a:extLst>
          </p:cNvPr>
          <p:cNvSpPr txBox="1"/>
          <p:nvPr userDrawn="1"/>
        </p:nvSpPr>
        <p:spPr>
          <a:xfrm>
            <a:off x="5509114" y="3950659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FC3A517-8739-4144-A008-91BBC4BC587D}"/>
              </a:ext>
            </a:extLst>
          </p:cNvPr>
          <p:cNvSpPr/>
          <p:nvPr userDrawn="1"/>
        </p:nvSpPr>
        <p:spPr>
          <a:xfrm>
            <a:off x="5505203" y="4343888"/>
            <a:ext cx="1260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F81C4B1-157C-DC4F-8000-1A33EE9655A9}"/>
              </a:ext>
            </a:extLst>
          </p:cNvPr>
          <p:cNvSpPr txBox="1"/>
          <p:nvPr userDrawn="1"/>
        </p:nvSpPr>
        <p:spPr>
          <a:xfrm>
            <a:off x="5509114" y="4356617"/>
            <a:ext cx="1250462" cy="50400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>
                <a:solidFill>
                  <a:schemeClr val="tx1">
                    <a:lumMod val="75000"/>
                    <a:lumOff val="25000"/>
                  </a:schemeClr>
                </a:solidFill>
              </a:rPr>
              <a:t>RECRUITMENT PERIOD</a:t>
            </a:r>
          </a:p>
          <a:p>
            <a:pPr algn="ctr"/>
            <a:r>
              <a:rPr lang="it-IT" sz="1000">
                <a:solidFill>
                  <a:schemeClr val="tx1">
                    <a:lumMod val="75000"/>
                    <a:lumOff val="25000"/>
                  </a:schemeClr>
                </a:solidFill>
              </a:rPr>
              <a:t>(MIN)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E0078F5-2735-2948-B138-91A9F6161958}"/>
              </a:ext>
            </a:extLst>
          </p:cNvPr>
          <p:cNvSpPr/>
          <p:nvPr userDrawn="1"/>
        </p:nvSpPr>
        <p:spPr>
          <a:xfrm>
            <a:off x="5505203" y="4880463"/>
            <a:ext cx="1260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DD9687C-3552-514D-92FE-1625A7A4590E}"/>
              </a:ext>
            </a:extLst>
          </p:cNvPr>
          <p:cNvSpPr txBox="1"/>
          <p:nvPr userDrawn="1"/>
        </p:nvSpPr>
        <p:spPr>
          <a:xfrm>
            <a:off x="5509114" y="5026984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>
                <a:solidFill>
                  <a:schemeClr val="tx1">
                    <a:lumMod val="75000"/>
                    <a:lumOff val="25000"/>
                  </a:schemeClr>
                </a:solidFill>
              </a:rPr>
              <a:t>PROJECT TRACKER       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0C9D00F-F8BA-784F-A40A-605846219E1F}"/>
              </a:ext>
            </a:extLst>
          </p:cNvPr>
          <p:cNvSpPr/>
          <p:nvPr userDrawn="1"/>
        </p:nvSpPr>
        <p:spPr>
          <a:xfrm>
            <a:off x="5505203" y="5417038"/>
            <a:ext cx="1260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39AFEC-74D1-F546-8CF7-5997319CC419}"/>
              </a:ext>
            </a:extLst>
          </p:cNvPr>
          <p:cNvSpPr txBox="1"/>
          <p:nvPr userDrawn="1"/>
        </p:nvSpPr>
        <p:spPr>
          <a:xfrm>
            <a:off x="5509114" y="5563559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>
                <a:solidFill>
                  <a:schemeClr val="tx1">
                    <a:lumMod val="75000"/>
                    <a:lumOff val="25000"/>
                  </a:schemeClr>
                </a:solidFill>
              </a:rPr>
              <a:t>METHOD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BED08D6-4D27-D348-B3E0-145E0FED97B1}"/>
              </a:ext>
            </a:extLst>
          </p:cNvPr>
          <p:cNvSpPr/>
          <p:nvPr userDrawn="1"/>
        </p:nvSpPr>
        <p:spPr>
          <a:xfrm>
            <a:off x="6864102" y="2740513"/>
            <a:ext cx="1512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67AF56-8855-8B4D-AEDF-24420BC9C354}"/>
              </a:ext>
            </a:extLst>
          </p:cNvPr>
          <p:cNvSpPr txBox="1"/>
          <p:nvPr userDrawn="1"/>
        </p:nvSpPr>
        <p:spPr>
          <a:xfrm>
            <a:off x="6868013" y="2887034"/>
            <a:ext cx="1510811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>
                <a:solidFill>
                  <a:schemeClr val="tx1">
                    <a:lumMod val="75000"/>
                    <a:lumOff val="25000"/>
                  </a:schemeClr>
                </a:solidFill>
              </a:rPr>
              <a:t>HOUR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6F8DDAB-A3F9-BD4B-B0A3-AF9E46D55A3D}"/>
              </a:ext>
            </a:extLst>
          </p:cNvPr>
          <p:cNvSpPr/>
          <p:nvPr userDrawn="1"/>
        </p:nvSpPr>
        <p:spPr>
          <a:xfrm>
            <a:off x="6864102" y="3280263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2CD300D-2C25-1343-BF6A-DC3A673EACDB}"/>
              </a:ext>
            </a:extLst>
          </p:cNvPr>
          <p:cNvSpPr txBox="1"/>
          <p:nvPr userDrawn="1"/>
        </p:nvSpPr>
        <p:spPr>
          <a:xfrm>
            <a:off x="6868013" y="3434478"/>
            <a:ext cx="1510811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>
                <a:solidFill>
                  <a:schemeClr val="bg2">
                    <a:lumMod val="25000"/>
                  </a:schemeClr>
                </a:solidFill>
              </a:rPr>
              <a:t>Hour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627F86B-0733-1A4F-A33A-31A3440AE416}"/>
              </a:ext>
            </a:extLst>
          </p:cNvPr>
          <p:cNvSpPr/>
          <p:nvPr userDrawn="1"/>
        </p:nvSpPr>
        <p:spPr>
          <a:xfrm>
            <a:off x="6864101" y="3816838"/>
            <a:ext cx="475125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    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1C0B3F7-4CA1-F94B-B991-9117C67581B3}"/>
              </a:ext>
            </a:extLst>
          </p:cNvPr>
          <p:cNvSpPr txBox="1"/>
          <p:nvPr userDrawn="1"/>
        </p:nvSpPr>
        <p:spPr>
          <a:xfrm>
            <a:off x="6868013" y="3971053"/>
            <a:ext cx="47239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>
                <a:solidFill>
                  <a:schemeClr val="tx1">
                    <a:lumMod val="75000"/>
                    <a:lumOff val="25000"/>
                  </a:schemeClr>
                </a:solidFill>
              </a:rPr>
              <a:t>Telephone, Chat, Skype, Mail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905AA2F4-E7F0-6643-8A09-2A332A9981AB}"/>
              </a:ext>
            </a:extLst>
          </p:cNvPr>
          <p:cNvSpPr/>
          <p:nvPr userDrawn="1"/>
        </p:nvSpPr>
        <p:spPr>
          <a:xfrm>
            <a:off x="6862030" y="4357111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4573CA3-A056-C249-A8E9-52C837292D82}"/>
              </a:ext>
            </a:extLst>
          </p:cNvPr>
          <p:cNvSpPr txBox="1"/>
          <p:nvPr userDrawn="1"/>
        </p:nvSpPr>
        <p:spPr>
          <a:xfrm>
            <a:off x="6865941" y="4511326"/>
            <a:ext cx="1510811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>
                <a:solidFill>
                  <a:schemeClr val="bg2">
                    <a:lumMod val="25000"/>
                  </a:schemeClr>
                </a:solidFill>
              </a:rPr>
              <a:t>25 Hours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9C0DD00-A9FC-354E-850D-2B319E58241A}"/>
              </a:ext>
            </a:extLst>
          </p:cNvPr>
          <p:cNvSpPr txBox="1"/>
          <p:nvPr userDrawn="1"/>
        </p:nvSpPr>
        <p:spPr>
          <a:xfrm>
            <a:off x="6866339" y="5048115"/>
            <a:ext cx="4728553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err="1">
                <a:solidFill>
                  <a:schemeClr val="bg2">
                    <a:lumMod val="25000"/>
                  </a:schemeClr>
                </a:solidFill>
              </a:rPr>
              <a:t>Daily</a:t>
            </a:r>
            <a:r>
              <a:rPr lang="it-IT" sz="900" b="1">
                <a:solidFill>
                  <a:schemeClr val="bg2">
                    <a:lumMod val="25000"/>
                  </a:schemeClr>
                </a:solidFill>
              </a:rPr>
              <a:t> reports, </a:t>
            </a:r>
            <a:r>
              <a:rPr lang="it-IT" sz="900" b="1" err="1">
                <a:solidFill>
                  <a:schemeClr val="bg2">
                    <a:lumMod val="25000"/>
                  </a:schemeClr>
                </a:solidFill>
              </a:rPr>
              <a:t>Basecamp</a:t>
            </a:r>
            <a:r>
              <a:rPr lang="it-IT" sz="900" b="1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it-IT" sz="900" b="1" err="1">
                <a:solidFill>
                  <a:schemeClr val="bg2">
                    <a:lumMod val="25000"/>
                  </a:schemeClr>
                </a:solidFill>
              </a:rPr>
              <a:t>Jira</a:t>
            </a:r>
            <a:endParaRPr lang="it-IT" sz="9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8A9CD61-7E81-B44F-AFDA-1A68EC3A51AC}"/>
              </a:ext>
            </a:extLst>
          </p:cNvPr>
          <p:cNvSpPr/>
          <p:nvPr userDrawn="1"/>
        </p:nvSpPr>
        <p:spPr>
          <a:xfrm>
            <a:off x="6864528" y="5435154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0D2A2E8-5DCD-9749-AC4A-3FB4146490B2}"/>
              </a:ext>
            </a:extLst>
          </p:cNvPr>
          <p:cNvSpPr txBox="1"/>
          <p:nvPr userDrawn="1"/>
        </p:nvSpPr>
        <p:spPr>
          <a:xfrm>
            <a:off x="6868439" y="5589369"/>
            <a:ext cx="1510811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>
                <a:solidFill>
                  <a:schemeClr val="bg2">
                    <a:lumMod val="25000"/>
                  </a:schemeClr>
                </a:solidFill>
              </a:rPr>
              <a:t>Agile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E8AC469C-F1C5-FD46-B1BD-51E6CE17C611}"/>
              </a:ext>
            </a:extLst>
          </p:cNvPr>
          <p:cNvSpPr/>
          <p:nvPr userDrawn="1"/>
        </p:nvSpPr>
        <p:spPr>
          <a:xfrm>
            <a:off x="8481800" y="2749225"/>
            <a:ext cx="1512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3BF3710-2052-EB4A-81FD-22770E2B2564}"/>
              </a:ext>
            </a:extLst>
          </p:cNvPr>
          <p:cNvSpPr txBox="1"/>
          <p:nvPr userDrawn="1"/>
        </p:nvSpPr>
        <p:spPr>
          <a:xfrm>
            <a:off x="8486312" y="2879270"/>
            <a:ext cx="151081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>
                <a:solidFill>
                  <a:schemeClr val="tx1">
                    <a:lumMod val="75000"/>
                    <a:lumOff val="25000"/>
                  </a:schemeClr>
                </a:solidFill>
              </a:rPr>
              <a:t>PARTIME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6A693F29-0138-5040-A85C-EE021ED2B84F}"/>
              </a:ext>
            </a:extLst>
          </p:cNvPr>
          <p:cNvSpPr/>
          <p:nvPr userDrawn="1"/>
        </p:nvSpPr>
        <p:spPr>
          <a:xfrm>
            <a:off x="8483225" y="3280737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B795E28-66B4-EE44-B5E2-9706ED57F028}"/>
              </a:ext>
            </a:extLst>
          </p:cNvPr>
          <p:cNvSpPr txBox="1"/>
          <p:nvPr userDrawn="1"/>
        </p:nvSpPr>
        <p:spPr>
          <a:xfrm>
            <a:off x="8486549" y="3426714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>
                <a:solidFill>
                  <a:schemeClr val="bg2">
                    <a:lumMod val="25000"/>
                  </a:schemeClr>
                </a:solidFill>
              </a:rPr>
              <a:t>5 Hours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C4343AB0-AD5E-514A-BF5E-D95C91B78F05}"/>
              </a:ext>
            </a:extLst>
          </p:cNvPr>
          <p:cNvSpPr/>
          <p:nvPr userDrawn="1"/>
        </p:nvSpPr>
        <p:spPr>
          <a:xfrm>
            <a:off x="8480375" y="4357585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37370FA-70CA-1C4F-8826-5145E7AE9A1B}"/>
              </a:ext>
            </a:extLst>
          </p:cNvPr>
          <p:cNvSpPr txBox="1"/>
          <p:nvPr userDrawn="1"/>
        </p:nvSpPr>
        <p:spPr>
          <a:xfrm>
            <a:off x="8486075" y="4503562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>
                <a:solidFill>
                  <a:schemeClr val="bg2">
                    <a:lumMod val="25000"/>
                  </a:schemeClr>
                </a:solidFill>
              </a:rPr>
              <a:t>1 </a:t>
            </a:r>
            <a:r>
              <a:rPr lang="it-IT" sz="900" b="1" err="1">
                <a:solidFill>
                  <a:schemeClr val="bg2">
                    <a:lumMod val="25000"/>
                  </a:schemeClr>
                </a:solidFill>
              </a:rPr>
              <a:t>Month</a:t>
            </a:r>
            <a:endParaRPr lang="it-IT" sz="9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3DA70D94-4EE4-184F-9C59-F05F7F1E107A}"/>
              </a:ext>
            </a:extLst>
          </p:cNvPr>
          <p:cNvSpPr/>
          <p:nvPr userDrawn="1"/>
        </p:nvSpPr>
        <p:spPr>
          <a:xfrm>
            <a:off x="8484650" y="5435628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EE33FAD-3740-9146-8547-18E38E64A600}"/>
              </a:ext>
            </a:extLst>
          </p:cNvPr>
          <p:cNvSpPr txBox="1"/>
          <p:nvPr userDrawn="1"/>
        </p:nvSpPr>
        <p:spPr>
          <a:xfrm>
            <a:off x="8486783" y="5581605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>
                <a:solidFill>
                  <a:schemeClr val="bg2">
                    <a:lumMod val="25000"/>
                  </a:schemeClr>
                </a:solidFill>
              </a:rPr>
              <a:t>Agile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D7F515E-5191-2046-84FA-D4C256993D9A}"/>
              </a:ext>
            </a:extLst>
          </p:cNvPr>
          <p:cNvSpPr/>
          <p:nvPr userDrawn="1"/>
        </p:nvSpPr>
        <p:spPr>
          <a:xfrm>
            <a:off x="10100536" y="2745106"/>
            <a:ext cx="1512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8D9A37A-FC83-A74F-B423-A8E5B9EC5BA5}"/>
              </a:ext>
            </a:extLst>
          </p:cNvPr>
          <p:cNvSpPr txBox="1"/>
          <p:nvPr userDrawn="1"/>
        </p:nvSpPr>
        <p:spPr>
          <a:xfrm>
            <a:off x="10105048" y="2891627"/>
            <a:ext cx="151081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>
                <a:solidFill>
                  <a:schemeClr val="tx1">
                    <a:lumMod val="75000"/>
                    <a:lumOff val="25000"/>
                  </a:schemeClr>
                </a:solidFill>
              </a:rPr>
              <a:t>FULLTIME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0853A0F-7570-664A-9346-73A81393157A}"/>
              </a:ext>
            </a:extLst>
          </p:cNvPr>
          <p:cNvSpPr txBox="1"/>
          <p:nvPr userDrawn="1"/>
        </p:nvSpPr>
        <p:spPr>
          <a:xfrm>
            <a:off x="10105285" y="3439071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>
                <a:solidFill>
                  <a:schemeClr val="bg2">
                    <a:lumMod val="25000"/>
                  </a:schemeClr>
                </a:solidFill>
              </a:rPr>
              <a:t>9 Hours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0F24F07D-6E79-E542-828E-DDA7577B12A9}"/>
              </a:ext>
            </a:extLst>
          </p:cNvPr>
          <p:cNvSpPr/>
          <p:nvPr userDrawn="1"/>
        </p:nvSpPr>
        <p:spPr>
          <a:xfrm>
            <a:off x="10099111" y="4361704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61D7B18-60E2-B14E-828B-61521D73F281}"/>
              </a:ext>
            </a:extLst>
          </p:cNvPr>
          <p:cNvSpPr txBox="1"/>
          <p:nvPr userDrawn="1"/>
        </p:nvSpPr>
        <p:spPr>
          <a:xfrm>
            <a:off x="10104811" y="4515919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>
                <a:solidFill>
                  <a:schemeClr val="bg2">
                    <a:lumMod val="25000"/>
                  </a:schemeClr>
                </a:solidFill>
              </a:rPr>
              <a:t>1 </a:t>
            </a:r>
            <a:r>
              <a:rPr lang="it-IT" sz="900" b="1" err="1">
                <a:solidFill>
                  <a:schemeClr val="bg2">
                    <a:lumMod val="25000"/>
                  </a:schemeClr>
                </a:solidFill>
              </a:rPr>
              <a:t>Month</a:t>
            </a:r>
            <a:endParaRPr lang="it-IT" sz="9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B28C6BB6-08BC-064D-8423-398800038EFB}"/>
              </a:ext>
            </a:extLst>
          </p:cNvPr>
          <p:cNvSpPr/>
          <p:nvPr userDrawn="1"/>
        </p:nvSpPr>
        <p:spPr>
          <a:xfrm>
            <a:off x="10103386" y="5431509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AA1EA46D-6610-FE46-8D25-C8880FF44271}"/>
              </a:ext>
            </a:extLst>
          </p:cNvPr>
          <p:cNvSpPr txBox="1"/>
          <p:nvPr userDrawn="1"/>
        </p:nvSpPr>
        <p:spPr>
          <a:xfrm>
            <a:off x="10105519" y="5585724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>
                <a:solidFill>
                  <a:schemeClr val="bg2">
                    <a:lumMod val="25000"/>
                  </a:schemeClr>
                </a:solidFill>
              </a:rPr>
              <a:t>Agile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DECA86-09D3-5048-8E1C-DC94B5DBE2B7}"/>
              </a:ext>
            </a:extLst>
          </p:cNvPr>
          <p:cNvSpPr/>
          <p:nvPr userDrawn="1"/>
        </p:nvSpPr>
        <p:spPr>
          <a:xfrm>
            <a:off x="351693" y="386861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D5CA73E6-2010-8241-B082-41274214E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8458" y="452487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lonna + Colonnna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79972" y="2290986"/>
            <a:ext cx="3103703" cy="392525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RESOURCE AS A SERVICE </a:t>
            </a:r>
          </a:p>
          <a:p>
            <a:endParaRPr lang="it-IT"/>
          </a:p>
          <a:p>
            <a:r>
              <a:rPr lang="it-IT" err="1"/>
              <a:t>Attracting</a:t>
            </a:r>
            <a:r>
              <a:rPr lang="it-IT"/>
              <a:t>, training and </a:t>
            </a:r>
            <a:r>
              <a:rPr lang="it-IT" err="1"/>
              <a:t>retaining</a:t>
            </a:r>
            <a:r>
              <a:rPr lang="it-IT"/>
              <a:t> </a:t>
            </a:r>
            <a:r>
              <a:rPr lang="it-IT" err="1"/>
              <a:t>specialized</a:t>
            </a:r>
            <a:r>
              <a:rPr lang="it-IT"/>
              <a:t> IT talent </a:t>
            </a:r>
            <a:r>
              <a:rPr lang="it-IT" err="1"/>
              <a:t>is</a:t>
            </a:r>
            <a:r>
              <a:rPr lang="it-IT"/>
              <a:t> a big </a:t>
            </a:r>
            <a:r>
              <a:rPr lang="it-IT" err="1"/>
              <a:t>challenge</a:t>
            </a:r>
            <a:r>
              <a:rPr lang="it-IT"/>
              <a:t> for </a:t>
            </a:r>
            <a:r>
              <a:rPr lang="it-IT" err="1"/>
              <a:t>many</a:t>
            </a:r>
            <a:r>
              <a:rPr lang="it-IT"/>
              <a:t> companies. With the </a:t>
            </a:r>
            <a:r>
              <a:rPr lang="it-IT" err="1"/>
              <a:t>rapid</a:t>
            </a:r>
            <a:r>
              <a:rPr lang="it-IT"/>
              <a:t> </a:t>
            </a:r>
            <a:r>
              <a:rPr lang="it-IT" err="1"/>
              <a:t>evolution</a:t>
            </a:r>
            <a:r>
              <a:rPr lang="it-IT"/>
              <a:t> of </a:t>
            </a:r>
            <a:r>
              <a:rPr lang="it-IT" err="1"/>
              <a:t>technologies</a:t>
            </a:r>
            <a:r>
              <a:rPr lang="it-IT"/>
              <a:t> and market </a:t>
            </a:r>
            <a:r>
              <a:rPr lang="it-IT" err="1"/>
              <a:t>needs</a:t>
            </a:r>
            <a:r>
              <a:rPr lang="it-IT"/>
              <a:t>, </a:t>
            </a:r>
            <a:r>
              <a:rPr lang="it-IT" err="1"/>
              <a:t>finding</a:t>
            </a:r>
            <a:r>
              <a:rPr lang="it-IT"/>
              <a:t> </a:t>
            </a:r>
            <a:r>
              <a:rPr lang="it-IT" err="1"/>
              <a:t>adequate</a:t>
            </a:r>
            <a:r>
              <a:rPr lang="it-IT"/>
              <a:t> IT </a:t>
            </a:r>
            <a:r>
              <a:rPr lang="it-IT" err="1"/>
              <a:t>resources</a:t>
            </a:r>
            <a:r>
              <a:rPr lang="it-IT"/>
              <a:t> in the right time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proved</a:t>
            </a:r>
            <a:r>
              <a:rPr lang="it-IT"/>
              <a:t> to be a </a:t>
            </a:r>
            <a:r>
              <a:rPr lang="it-IT" err="1"/>
              <a:t>real</a:t>
            </a:r>
            <a:r>
              <a:rPr lang="it-IT"/>
              <a:t> </a:t>
            </a:r>
            <a:r>
              <a:rPr lang="it-IT" err="1"/>
              <a:t>pain</a:t>
            </a:r>
            <a:r>
              <a:rPr lang="it-IT"/>
              <a:t>. </a:t>
            </a:r>
          </a:p>
          <a:p>
            <a:endParaRPr lang="it-IT"/>
          </a:p>
          <a:p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offer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the </a:t>
            </a:r>
            <a:r>
              <a:rPr lang="it-IT" err="1"/>
              <a:t>solution</a:t>
            </a:r>
            <a:r>
              <a:rPr lang="it-IT"/>
              <a:t> to </a:t>
            </a:r>
            <a:r>
              <a:rPr lang="it-IT" err="1"/>
              <a:t>this</a:t>
            </a:r>
            <a:r>
              <a:rPr lang="it-IT"/>
              <a:t> </a:t>
            </a:r>
            <a:r>
              <a:rPr lang="it-IT" err="1"/>
              <a:t>problem</a:t>
            </a:r>
            <a:r>
              <a:rPr lang="it-IT"/>
              <a:t>. At </a:t>
            </a:r>
            <a:r>
              <a:rPr lang="it-IT" err="1"/>
              <a:t>your</a:t>
            </a:r>
            <a:r>
              <a:rPr lang="it-IT"/>
              <a:t> </a:t>
            </a:r>
            <a:r>
              <a:rPr lang="it-IT" err="1"/>
              <a:t>disposal</a:t>
            </a:r>
            <a:r>
              <a:rPr lang="it-IT"/>
              <a:t> </a:t>
            </a:r>
            <a:r>
              <a:rPr lang="it-IT" err="1"/>
              <a:t>you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</a:t>
            </a:r>
            <a:r>
              <a:rPr lang="it-IT" err="1"/>
              <a:t>find</a:t>
            </a:r>
            <a:r>
              <a:rPr lang="it-IT"/>
              <a:t> </a:t>
            </a:r>
            <a:r>
              <a:rPr lang="it-IT" err="1"/>
              <a:t>our</a:t>
            </a:r>
            <a:r>
              <a:rPr lang="it-IT"/>
              <a:t> team, made up of more </a:t>
            </a:r>
            <a:r>
              <a:rPr lang="it-IT" err="1"/>
              <a:t>than</a:t>
            </a:r>
            <a:r>
              <a:rPr lang="it-IT"/>
              <a:t> 100 </a:t>
            </a:r>
            <a:r>
              <a:rPr lang="it-IT" err="1"/>
              <a:t>experts</a:t>
            </a:r>
            <a:r>
              <a:rPr lang="it-IT"/>
              <a:t>, </a:t>
            </a:r>
            <a:r>
              <a:rPr lang="it-IT" err="1"/>
              <a:t>who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help </a:t>
            </a:r>
            <a:r>
              <a:rPr lang="it-IT" err="1"/>
              <a:t>you</a:t>
            </a:r>
            <a:r>
              <a:rPr lang="it-IT"/>
              <a:t> to complete </a:t>
            </a:r>
            <a:r>
              <a:rPr lang="it-IT" err="1"/>
              <a:t>your</a:t>
            </a:r>
            <a:r>
              <a:rPr lang="it-IT"/>
              <a:t> </a:t>
            </a:r>
            <a:r>
              <a:rPr lang="it-IT" err="1"/>
              <a:t>project</a:t>
            </a:r>
            <a:r>
              <a:rPr lang="it-IT"/>
              <a:t> on time and </a:t>
            </a:r>
            <a:r>
              <a:rPr lang="it-IT" err="1"/>
              <a:t>within</a:t>
            </a:r>
            <a:r>
              <a:rPr lang="it-IT"/>
              <a:t> the budget. </a:t>
            </a:r>
          </a:p>
          <a:p>
            <a:endParaRPr lang="it-IT"/>
          </a:p>
          <a:p>
            <a:r>
              <a:rPr lang="it-IT"/>
              <a:t>AESYS </a:t>
            </a:r>
            <a:r>
              <a:rPr lang="it-IT" err="1"/>
              <a:t>specializes</a:t>
            </a:r>
            <a:r>
              <a:rPr lang="it-IT"/>
              <a:t> in the </a:t>
            </a:r>
            <a:r>
              <a:rPr lang="it-IT" err="1"/>
              <a:t>distribution</a:t>
            </a:r>
            <a:r>
              <a:rPr lang="it-IT"/>
              <a:t> of innovative </a:t>
            </a:r>
            <a:r>
              <a:rPr lang="it-IT" err="1"/>
              <a:t>technological</a:t>
            </a:r>
            <a:r>
              <a:rPr lang="it-IT"/>
              <a:t> </a:t>
            </a:r>
            <a:r>
              <a:rPr lang="it-IT" err="1"/>
              <a:t>services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allow</a:t>
            </a:r>
            <a:r>
              <a:rPr lang="it-IT"/>
              <a:t> companies to beat the </a:t>
            </a:r>
            <a:r>
              <a:rPr lang="it-IT" err="1"/>
              <a:t>competition</a:t>
            </a:r>
            <a:r>
              <a:rPr lang="it-IT"/>
              <a:t>, </a:t>
            </a:r>
            <a:r>
              <a:rPr lang="it-IT" err="1"/>
              <a:t>increase</a:t>
            </a:r>
            <a:r>
              <a:rPr lang="it-IT"/>
              <a:t> </a:t>
            </a:r>
            <a:r>
              <a:rPr lang="it-IT" err="1"/>
              <a:t>productivity</a:t>
            </a:r>
            <a:r>
              <a:rPr lang="it-IT"/>
              <a:t> and </a:t>
            </a:r>
            <a:r>
              <a:rPr lang="it-IT" err="1"/>
              <a:t>optimize</a:t>
            </a:r>
            <a:r>
              <a:rPr lang="it-IT"/>
              <a:t> </a:t>
            </a:r>
            <a:r>
              <a:rPr lang="it-IT" err="1"/>
              <a:t>costs</a:t>
            </a:r>
            <a:r>
              <a:rPr lang="it-IT"/>
              <a:t>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54" name="Titolo 53">
            <a:extLst>
              <a:ext uri="{FF2B5EF4-FFF2-40B4-BE49-F238E27FC236}">
                <a16:creationId xmlns:a16="http://schemas.microsoft.com/office/drawing/2014/main" id="{C8862C62-97F3-B84D-8182-D887C945A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2022" y="700217"/>
            <a:ext cx="3072713" cy="908093"/>
          </a:xfrm>
          <a:prstGeom prst="rect">
            <a:avLst/>
          </a:prstGeom>
        </p:spPr>
        <p:txBody>
          <a:bodyPr anchor="b"/>
          <a:lstStyle>
            <a:lvl1pPr>
              <a:defRPr sz="3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ENGAGEMENT </a:t>
            </a:r>
            <a:br>
              <a:rPr lang="it-IT"/>
            </a:br>
            <a:r>
              <a:rPr lang="it-IT"/>
              <a:t>MODELS</a:t>
            </a:r>
          </a:p>
        </p:txBody>
      </p:sp>
      <p:sp>
        <p:nvSpPr>
          <p:cNvPr id="60" name="Segnaposto testo 59">
            <a:extLst>
              <a:ext uri="{FF2B5EF4-FFF2-40B4-BE49-F238E27FC236}">
                <a16:creationId xmlns:a16="http://schemas.microsoft.com/office/drawing/2014/main" id="{FB9065F3-95D7-E845-9588-7FB0F0553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4065" y="1681163"/>
            <a:ext cx="4284148" cy="38576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Offshore, In loco &amp; Ibrido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1693A-46B6-7E4F-A970-B1F56D8CF837}"/>
              </a:ext>
            </a:extLst>
          </p:cNvPr>
          <p:cNvSpPr/>
          <p:nvPr userDrawn="1"/>
        </p:nvSpPr>
        <p:spPr>
          <a:xfrm>
            <a:off x="351693" y="386861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52C17EA-8C0A-8949-A3AC-9BFD3708FD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8458" y="452487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lonna + Colonnna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782" y="1302447"/>
            <a:ext cx="8721909" cy="136661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z="1100"/>
              <a:t>AESYS </a:t>
            </a:r>
            <a:r>
              <a:rPr lang="it-IT" sz="1100" err="1"/>
              <a:t>offers</a:t>
            </a:r>
            <a:r>
              <a:rPr lang="it-IT" sz="1100"/>
              <a:t> the </a:t>
            </a:r>
            <a:r>
              <a:rPr lang="it-IT" sz="1100" err="1"/>
              <a:t>possibility</a:t>
            </a:r>
            <a:r>
              <a:rPr lang="it-IT" sz="1100"/>
              <a:t> to integrate or take over from Application Development, </a:t>
            </a:r>
            <a:r>
              <a:rPr lang="it-IT" sz="1100" err="1"/>
              <a:t>testing</a:t>
            </a:r>
            <a:r>
              <a:rPr lang="it-IT" sz="1100"/>
              <a:t>, </a:t>
            </a:r>
            <a:r>
              <a:rPr lang="it-IT" sz="1100" err="1"/>
              <a:t>maintenance</a:t>
            </a:r>
            <a:r>
              <a:rPr lang="it-IT" sz="1100"/>
              <a:t>, </a:t>
            </a:r>
            <a:r>
              <a:rPr lang="it-IT" sz="1100" err="1"/>
              <a:t>improvement</a:t>
            </a:r>
            <a:r>
              <a:rPr lang="it-IT" sz="1100"/>
              <a:t> of software and web </a:t>
            </a:r>
            <a:r>
              <a:rPr lang="it-IT" sz="1100" err="1"/>
              <a:t>applications</a:t>
            </a:r>
            <a:r>
              <a:rPr lang="it-IT" sz="1100"/>
              <a:t>. </a:t>
            </a:r>
            <a:r>
              <a:rPr lang="it-IT" sz="1100" err="1"/>
              <a:t>Whether</a:t>
            </a:r>
            <a:r>
              <a:rPr lang="it-IT" sz="1100"/>
              <a:t> </a:t>
            </a:r>
            <a:r>
              <a:rPr lang="it-IT" sz="1100" err="1"/>
              <a:t>it's</a:t>
            </a:r>
            <a:r>
              <a:rPr lang="it-IT" sz="1100"/>
              <a:t> outsourcing </a:t>
            </a:r>
            <a:r>
              <a:rPr lang="it-IT" sz="1100" err="1"/>
              <a:t>processes</a:t>
            </a:r>
            <a:r>
              <a:rPr lang="it-IT" sz="1100"/>
              <a:t>, </a:t>
            </a:r>
            <a:r>
              <a:rPr lang="it-IT" sz="1100" err="1"/>
              <a:t>application</a:t>
            </a:r>
            <a:r>
              <a:rPr lang="it-IT" sz="1100"/>
              <a:t> management </a:t>
            </a:r>
            <a:r>
              <a:rPr lang="it-IT" sz="1100" err="1"/>
              <a:t>services</a:t>
            </a:r>
            <a:r>
              <a:rPr lang="it-IT" sz="1100"/>
              <a:t> or business or </a:t>
            </a:r>
            <a:r>
              <a:rPr lang="it-IT" sz="1100" err="1"/>
              <a:t>technical</a:t>
            </a:r>
            <a:r>
              <a:rPr lang="it-IT" sz="1100"/>
              <a:t> </a:t>
            </a:r>
            <a:r>
              <a:rPr lang="it-IT" sz="1100" err="1"/>
              <a:t>consultancy</a:t>
            </a:r>
            <a:r>
              <a:rPr lang="it-IT" sz="1100"/>
              <a:t>, </a:t>
            </a:r>
            <a:r>
              <a:rPr lang="it-IT" sz="1100" err="1"/>
              <a:t>we</a:t>
            </a:r>
            <a:r>
              <a:rPr lang="it-IT" sz="1100"/>
              <a:t> </a:t>
            </a:r>
            <a:r>
              <a:rPr lang="it-IT" sz="1100" err="1"/>
              <a:t>guarantee</a:t>
            </a:r>
            <a:r>
              <a:rPr lang="it-IT" sz="1100"/>
              <a:t> </a:t>
            </a:r>
            <a:r>
              <a:rPr lang="it-IT" sz="1100" err="1"/>
              <a:t>excellent</a:t>
            </a:r>
            <a:r>
              <a:rPr lang="it-IT" sz="1100"/>
              <a:t> performance, long-</a:t>
            </a:r>
            <a:r>
              <a:rPr lang="it-IT" sz="1100" err="1"/>
              <a:t>term</a:t>
            </a:r>
            <a:r>
              <a:rPr lang="it-IT" sz="1100"/>
              <a:t> </a:t>
            </a:r>
            <a:r>
              <a:rPr lang="it-IT" sz="1100" err="1"/>
              <a:t>cost</a:t>
            </a:r>
            <a:r>
              <a:rPr lang="it-IT" sz="1100"/>
              <a:t> </a:t>
            </a:r>
            <a:r>
              <a:rPr lang="it-IT" sz="1100" err="1"/>
              <a:t>savings</a:t>
            </a:r>
            <a:r>
              <a:rPr lang="it-IT" sz="1100"/>
              <a:t> and, </a:t>
            </a:r>
            <a:r>
              <a:rPr lang="it-IT" sz="1100" err="1"/>
              <a:t>above</a:t>
            </a:r>
            <a:r>
              <a:rPr lang="it-IT" sz="1100"/>
              <a:t> </a:t>
            </a:r>
            <a:r>
              <a:rPr lang="it-IT" sz="1100" err="1"/>
              <a:t>all</a:t>
            </a:r>
            <a:r>
              <a:rPr lang="it-IT" sz="1100"/>
              <a:t>, more </a:t>
            </a:r>
            <a:r>
              <a:rPr lang="it-IT" sz="1100" err="1"/>
              <a:t>freedom</a:t>
            </a:r>
            <a:r>
              <a:rPr lang="it-IT" sz="1100"/>
              <a:t> for </a:t>
            </a:r>
            <a:r>
              <a:rPr lang="it-IT" sz="1100" err="1"/>
              <a:t>you</a:t>
            </a:r>
            <a:r>
              <a:rPr lang="it-IT" sz="1100"/>
              <a:t>. </a:t>
            </a:r>
          </a:p>
          <a:p>
            <a:endParaRPr lang="it-IT" sz="1100"/>
          </a:p>
          <a:p>
            <a:r>
              <a:rPr lang="it-IT" sz="1100" err="1"/>
              <a:t>Our</a:t>
            </a:r>
            <a:r>
              <a:rPr lang="it-IT" sz="1100"/>
              <a:t> </a:t>
            </a:r>
            <a:r>
              <a:rPr lang="it-IT" sz="1100" err="1"/>
              <a:t>skills</a:t>
            </a:r>
            <a:r>
              <a:rPr lang="it-IT" sz="1100"/>
              <a:t> </a:t>
            </a:r>
            <a:r>
              <a:rPr lang="it-IT" sz="1100" err="1"/>
              <a:t>lie</a:t>
            </a:r>
            <a:r>
              <a:rPr lang="it-IT" sz="1100"/>
              <a:t> in </a:t>
            </a:r>
            <a:r>
              <a:rPr lang="it-IT" sz="1100" err="1"/>
              <a:t>setting</a:t>
            </a:r>
            <a:r>
              <a:rPr lang="it-IT" sz="1100"/>
              <a:t> up the software, training a </a:t>
            </a:r>
            <a:r>
              <a:rPr lang="it-IT" sz="1100" err="1"/>
              <a:t>development</a:t>
            </a:r>
            <a:r>
              <a:rPr lang="it-IT" sz="1100"/>
              <a:t> team, </a:t>
            </a:r>
            <a:r>
              <a:rPr lang="it-IT" sz="1100" err="1"/>
              <a:t>maintaining</a:t>
            </a:r>
            <a:r>
              <a:rPr lang="it-IT" sz="1100"/>
              <a:t> </a:t>
            </a:r>
            <a:r>
              <a:rPr lang="it-IT" sz="1100" err="1"/>
              <a:t>applications</a:t>
            </a:r>
            <a:r>
              <a:rPr lang="it-IT" sz="1100"/>
              <a:t> and </a:t>
            </a:r>
            <a:r>
              <a:rPr lang="it-IT" sz="1100" err="1"/>
              <a:t>testing</a:t>
            </a:r>
            <a:r>
              <a:rPr lang="it-IT" sz="1100"/>
              <a:t> software with an </a:t>
            </a:r>
            <a:r>
              <a:rPr lang="it-IT" sz="1100" err="1"/>
              <a:t>internal</a:t>
            </a:r>
            <a:r>
              <a:rPr lang="it-IT" sz="1100"/>
              <a:t> team of </a:t>
            </a:r>
            <a:r>
              <a:rPr lang="it-IT" sz="1100" err="1"/>
              <a:t>experts</a:t>
            </a:r>
            <a:r>
              <a:rPr lang="it-IT" sz="1100"/>
              <a:t>. With </a:t>
            </a:r>
            <a:r>
              <a:rPr lang="it-IT" sz="1100" err="1"/>
              <a:t>our</a:t>
            </a:r>
            <a:r>
              <a:rPr lang="it-IT" sz="1100"/>
              <a:t> </a:t>
            </a:r>
            <a:r>
              <a:rPr lang="it-IT" sz="1100" err="1"/>
              <a:t>proven</a:t>
            </a:r>
            <a:r>
              <a:rPr lang="it-IT" sz="1100"/>
              <a:t> </a:t>
            </a:r>
            <a:r>
              <a:rPr lang="it-IT" sz="1100" err="1"/>
              <a:t>project</a:t>
            </a:r>
            <a:r>
              <a:rPr lang="it-IT" sz="1100"/>
              <a:t> management and </a:t>
            </a:r>
            <a:r>
              <a:rPr lang="it-IT" sz="1100" err="1"/>
              <a:t>development</a:t>
            </a:r>
            <a:r>
              <a:rPr lang="it-IT" sz="1100"/>
              <a:t> </a:t>
            </a:r>
            <a:r>
              <a:rPr lang="it-IT" sz="1100" err="1"/>
              <a:t>method</a:t>
            </a:r>
            <a:r>
              <a:rPr lang="it-IT" sz="1100"/>
              <a:t>, </a:t>
            </a:r>
            <a:r>
              <a:rPr lang="it-IT" sz="1100" err="1"/>
              <a:t>we</a:t>
            </a:r>
            <a:r>
              <a:rPr lang="it-IT" sz="1100"/>
              <a:t> help </a:t>
            </a:r>
            <a:r>
              <a:rPr lang="it-IT" sz="1100" err="1"/>
              <a:t>emerging</a:t>
            </a:r>
            <a:r>
              <a:rPr lang="it-IT" sz="1100"/>
              <a:t> software companies </a:t>
            </a:r>
            <a:r>
              <a:rPr lang="it-IT" sz="1100" err="1"/>
              <a:t>bring</a:t>
            </a:r>
            <a:r>
              <a:rPr lang="it-IT" sz="1100"/>
              <a:t> </a:t>
            </a:r>
            <a:r>
              <a:rPr lang="it-IT" sz="1100" err="1"/>
              <a:t>superior</a:t>
            </a:r>
            <a:r>
              <a:rPr lang="it-IT" sz="1100"/>
              <a:t> </a:t>
            </a:r>
            <a:r>
              <a:rPr lang="it-IT" sz="1100" err="1"/>
              <a:t>quality</a:t>
            </a:r>
            <a:r>
              <a:rPr lang="it-IT" sz="1100"/>
              <a:t> </a:t>
            </a:r>
            <a:r>
              <a:rPr lang="it-IT" sz="1100" err="1"/>
              <a:t>products</a:t>
            </a:r>
            <a:r>
              <a:rPr lang="it-IT" sz="1100"/>
              <a:t> and </a:t>
            </a:r>
            <a:r>
              <a:rPr lang="it-IT" sz="1100" err="1"/>
              <a:t>services</a:t>
            </a:r>
            <a:r>
              <a:rPr lang="it-IT" sz="1100"/>
              <a:t> to the market. </a:t>
            </a:r>
            <a:endParaRPr lang="it-IT" sz="1100">
              <a:solidFill>
                <a:schemeClr val="dk1"/>
              </a:solidFill>
            </a:endParaRPr>
          </a:p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54" name="Titolo 53">
            <a:extLst>
              <a:ext uri="{FF2B5EF4-FFF2-40B4-BE49-F238E27FC236}">
                <a16:creationId xmlns:a16="http://schemas.microsoft.com/office/drawing/2014/main" id="{C8862C62-97F3-B84D-8182-D887C945A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4260" y="609601"/>
            <a:ext cx="4448432" cy="908093"/>
          </a:xfrm>
          <a:prstGeom prst="rect">
            <a:avLst/>
          </a:prstGeom>
        </p:spPr>
        <p:txBody>
          <a:bodyPr anchor="t"/>
          <a:lstStyle>
            <a:lvl1pPr>
              <a:defRPr sz="34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it-IT"/>
              <a:t>MAIN SKILL</a:t>
            </a:r>
          </a:p>
        </p:txBody>
      </p:sp>
    </p:spTree>
    <p:extLst>
      <p:ext uri="{BB962C8B-B14F-4D97-AF65-F5344CB8AC3E}">
        <p14:creationId xmlns:p14="http://schemas.microsoft.com/office/powerpoint/2010/main" val="91112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+ Colonnna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54" name="Titolo 53">
            <a:extLst>
              <a:ext uri="{FF2B5EF4-FFF2-40B4-BE49-F238E27FC236}">
                <a16:creationId xmlns:a16="http://schemas.microsoft.com/office/drawing/2014/main" id="{C8862C62-97F3-B84D-8182-D887C945A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24" y="567656"/>
            <a:ext cx="3990341" cy="908093"/>
          </a:xfrm>
          <a:prstGeom prst="rect">
            <a:avLst/>
          </a:prstGeom>
        </p:spPr>
        <p:txBody>
          <a:bodyPr anchor="t"/>
          <a:lstStyle>
            <a:lvl1pPr>
              <a:defRPr sz="340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it-IT"/>
              <a:t>MICROSOFT</a:t>
            </a:r>
            <a:br>
              <a:rPr lang="it-IT"/>
            </a:br>
            <a:r>
              <a:rPr lang="it-IT"/>
              <a:t>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9214E9-BFDE-D242-ACDB-CD046FAB3FED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555AC5D-BE96-3240-8BFA-7AA8EFA3E9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0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Agenda</a:t>
            </a:r>
            <a:br>
              <a:rPr lang="it-IT"/>
            </a:br>
            <a:r>
              <a:rPr lang="it-IT"/>
              <a:t>delivery center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01EE36-CEE7-8A4C-B195-344851D46681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934E4D0-9B16-8749-8C2B-E268712F63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55054" y="554869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MOBILE APPLICATION </a:t>
            </a:r>
            <a:br>
              <a:rPr lang="it-IT"/>
            </a:br>
            <a:r>
              <a:rPr lang="it-IT"/>
              <a:t>SERVICES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50253" y="2583808"/>
            <a:ext cx="3254929" cy="114090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0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MOBILE APPLICATION DEVELOPMENT</a:t>
            </a:r>
          </a:p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olo e Contenuto 1 Colonna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CHI SIAMO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1999" y="2411999"/>
            <a:ext cx="4860000" cy="280800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1"/>
          <a:lstStyle>
            <a:lvl1pPr marL="185738" indent="-185738" algn="l">
              <a:lnSpc>
                <a:spcPct val="80000"/>
              </a:lnSpc>
              <a:buFontTx/>
              <a:buNone/>
              <a:tabLst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Dal 2013 ci siamo affermati come azienda leader nello sviluppo di applicazioni personalizzate ON DEMAND. Con il nostro approccio domain-</a:t>
            </a:r>
            <a:r>
              <a:rPr lang="it-IT" err="1"/>
              <a:t>driven</a:t>
            </a:r>
            <a:r>
              <a:rPr lang="it-IT"/>
              <a:t> nella progettazione delle applicazioni, siamo riusciti a distinguerci e ad ottenere riconoscimenti in territorio nazionale e internazionale. </a:t>
            </a:r>
          </a:p>
          <a:p>
            <a:r>
              <a:rPr lang="it-IT"/>
              <a:t>Investiamo costantemente in ricerca e innovazione, finalizzate a migliorare la qualità dei prodotti, la velocità di risposta alle richieste di mercato, la competitività e i </a:t>
            </a:r>
            <a:r>
              <a:rPr lang="it-IT" err="1"/>
              <a:t>servizi.v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olo e Contenuto 1 Colonna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CHI SIAMO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1999" y="2411999"/>
            <a:ext cx="4860000" cy="280800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1"/>
          <a:lstStyle>
            <a:lvl1pPr marL="185738" indent="-185738" algn="l">
              <a:lnSpc>
                <a:spcPct val="80000"/>
              </a:lnSpc>
              <a:buFontTx/>
              <a:buNone/>
              <a:tabLst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Dal 2013 ci siamo affermati come azienda leader nello sviluppo di applicazioni personalizzate ON DEMAND. Con il nostro approccio domain-</a:t>
            </a:r>
            <a:r>
              <a:rPr lang="it-IT" err="1"/>
              <a:t>driven</a:t>
            </a:r>
            <a:r>
              <a:rPr lang="it-IT"/>
              <a:t> nella progettazione delle applicazioni, siamo riusciti a distinguerci e ad ottenere riconoscimenti in territorio nazionale e internazionale. </a:t>
            </a:r>
          </a:p>
          <a:p>
            <a:r>
              <a:rPr lang="it-IT"/>
              <a:t>Investiamo costantemente in ricerca e innovazione, finalizzate a migliorare la qualità dei prodotti, la velocità di risposta alle richieste di mercato, la competitività e i </a:t>
            </a:r>
            <a:r>
              <a:rPr lang="it-IT" err="1"/>
              <a:t>servizi.v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olo e Contenuto 1 Colonna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it-IT"/>
              <a:t>LA NOSTRA </a:t>
            </a:r>
            <a:br>
              <a:rPr lang="it-IT"/>
            </a:br>
            <a:r>
              <a:rPr lang="it-IT"/>
              <a:t>STORIA</a:t>
            </a:r>
            <a:br>
              <a:rPr lang="it-IT"/>
            </a:b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4331" y="2675467"/>
            <a:ext cx="7200000" cy="2785533"/>
          </a:xfrm>
          <a:prstGeom prst="rect">
            <a:avLst/>
          </a:prstGeom>
          <a:ln>
            <a:noFill/>
          </a:ln>
        </p:spPr>
        <p:txBody>
          <a:bodyPr/>
          <a:lstStyle>
            <a:lvl1pPr marL="185738" indent="-185738" algn="l">
              <a:buFontTx/>
              <a:buBlip>
                <a:blip r:embed="rId3"/>
              </a:buBlip>
              <a:tabLst/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err="1"/>
              <a:t>Aesys</a:t>
            </a:r>
            <a:r>
              <a:rPr lang="it-IT"/>
              <a:t> </a:t>
            </a:r>
            <a:r>
              <a:rPr lang="it-IT" err="1"/>
              <a:t>was</a:t>
            </a:r>
            <a:r>
              <a:rPr lang="it-IT"/>
              <a:t> </a:t>
            </a:r>
            <a:r>
              <a:rPr lang="it-IT" err="1"/>
              <a:t>born</a:t>
            </a:r>
            <a:r>
              <a:rPr lang="it-IT"/>
              <a:t> in 2013 with the </a:t>
            </a:r>
            <a:r>
              <a:rPr lang="it-IT" err="1"/>
              <a:t>aim</a:t>
            </a:r>
            <a:r>
              <a:rPr lang="it-IT"/>
              <a:t> of </a:t>
            </a:r>
            <a:r>
              <a:rPr lang="it-IT" err="1"/>
              <a:t>providing</a:t>
            </a:r>
            <a:r>
              <a:rPr lang="it-IT"/>
              <a:t> </a:t>
            </a:r>
            <a:r>
              <a:rPr lang="it-IT" err="1"/>
              <a:t>application</a:t>
            </a:r>
            <a:r>
              <a:rPr lang="it-IT"/>
              <a:t> </a:t>
            </a:r>
            <a:r>
              <a:rPr lang="it-IT" err="1"/>
              <a:t>services</a:t>
            </a:r>
            <a:r>
              <a:rPr lang="it-IT"/>
              <a:t> and </a:t>
            </a:r>
            <a:r>
              <a:rPr lang="it-IT" err="1"/>
              <a:t>increasing</a:t>
            </a:r>
            <a:r>
              <a:rPr lang="it-IT"/>
              <a:t> performance in the web and mobile </a:t>
            </a:r>
            <a:r>
              <a:rPr lang="it-IT" err="1"/>
              <a:t>environment</a:t>
            </a:r>
            <a:r>
              <a:rPr lang="it-IT"/>
              <a:t>, </a:t>
            </a:r>
            <a:r>
              <a:rPr lang="it-IT" err="1"/>
              <a:t>through</a:t>
            </a:r>
            <a:r>
              <a:rPr lang="it-IT"/>
              <a:t> </a:t>
            </a:r>
            <a:r>
              <a:rPr lang="it-IT" err="1"/>
              <a:t>specialized</a:t>
            </a:r>
            <a:r>
              <a:rPr lang="it-IT"/>
              <a:t> </a:t>
            </a:r>
            <a:r>
              <a:rPr lang="it-IT" err="1"/>
              <a:t>personnel</a:t>
            </a:r>
            <a:r>
              <a:rPr lang="it-IT"/>
              <a:t> with an </a:t>
            </a:r>
            <a:r>
              <a:rPr lang="it-IT" err="1"/>
              <a:t>eye</a:t>
            </a:r>
            <a:r>
              <a:rPr lang="it-IT"/>
              <a:t> </a:t>
            </a:r>
            <a:r>
              <a:rPr lang="it-IT" err="1"/>
              <a:t>always</a:t>
            </a:r>
            <a:r>
              <a:rPr lang="it-IT"/>
              <a:t> </a:t>
            </a:r>
            <a:r>
              <a:rPr lang="it-IT" err="1"/>
              <a:t>attentive</a:t>
            </a:r>
            <a:r>
              <a:rPr lang="it-IT"/>
              <a:t> to </a:t>
            </a:r>
            <a:r>
              <a:rPr lang="it-IT" err="1"/>
              <a:t>technological</a:t>
            </a:r>
            <a:r>
              <a:rPr lang="it-IT"/>
              <a:t> </a:t>
            </a:r>
            <a:r>
              <a:rPr lang="it-IT" err="1"/>
              <a:t>innovation</a:t>
            </a:r>
            <a:r>
              <a:rPr lang="it-IT"/>
              <a:t>.</a:t>
            </a:r>
          </a:p>
          <a:p>
            <a:r>
              <a:rPr lang="it-IT"/>
              <a:t>The </a:t>
            </a:r>
            <a:r>
              <a:rPr lang="it-IT" err="1"/>
              <a:t>main</a:t>
            </a:r>
            <a:r>
              <a:rPr lang="it-IT"/>
              <a:t> and </a:t>
            </a:r>
            <a:r>
              <a:rPr lang="it-IT" err="1"/>
              <a:t>registered</a:t>
            </a:r>
            <a:r>
              <a:rPr lang="it-IT"/>
              <a:t> office </a:t>
            </a:r>
            <a:r>
              <a:rPr lang="it-IT" err="1"/>
              <a:t>is</a:t>
            </a:r>
            <a:r>
              <a:rPr lang="it-IT"/>
              <a:t> in Pescara, </a:t>
            </a:r>
            <a:r>
              <a:rPr lang="it-IT" err="1"/>
              <a:t>which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joined</a:t>
            </a:r>
            <a:r>
              <a:rPr lang="it-IT"/>
              <a:t> by the </a:t>
            </a:r>
            <a:r>
              <a:rPr lang="it-IT" err="1"/>
              <a:t>offices</a:t>
            </a:r>
            <a:r>
              <a:rPr lang="it-IT"/>
              <a:t> of </a:t>
            </a:r>
            <a:r>
              <a:rPr lang="it-IT" err="1"/>
              <a:t>Turin</a:t>
            </a:r>
            <a:r>
              <a:rPr lang="it-IT"/>
              <a:t> and Forlì, </a:t>
            </a:r>
            <a:r>
              <a:rPr lang="it-IT" err="1"/>
              <a:t>also</a:t>
            </a:r>
            <a:r>
              <a:rPr lang="it-IT"/>
              <a:t> with the </a:t>
            </a:r>
            <a:r>
              <a:rPr lang="it-IT" err="1"/>
              <a:t>assumption</a:t>
            </a:r>
            <a:r>
              <a:rPr lang="it-IT"/>
              <a:t> of </a:t>
            </a:r>
            <a:r>
              <a:rPr lang="it-IT" err="1"/>
              <a:t>supervising</a:t>
            </a:r>
            <a:r>
              <a:rPr lang="it-IT"/>
              <a:t> </a:t>
            </a:r>
            <a:r>
              <a:rPr lang="it-IT" err="1"/>
              <a:t>peripheral</a:t>
            </a:r>
            <a:r>
              <a:rPr lang="it-IT"/>
              <a:t> </a:t>
            </a:r>
            <a:r>
              <a:rPr lang="it-IT" err="1"/>
              <a:t>recruitment</a:t>
            </a:r>
            <a:r>
              <a:rPr lang="it-IT"/>
              <a:t> </a:t>
            </a:r>
            <a:r>
              <a:rPr lang="it-IT" err="1"/>
              <a:t>basins</a:t>
            </a:r>
            <a:r>
              <a:rPr lang="it-IT"/>
              <a:t>, </a:t>
            </a:r>
            <a:r>
              <a:rPr lang="it-IT" err="1"/>
              <a:t>near</a:t>
            </a:r>
            <a:r>
              <a:rPr lang="it-IT"/>
              <a:t> </a:t>
            </a:r>
            <a:r>
              <a:rPr lang="it-IT" err="1"/>
              <a:t>university</a:t>
            </a:r>
            <a:r>
              <a:rPr lang="it-IT"/>
              <a:t> centers of </a:t>
            </a:r>
            <a:r>
              <a:rPr lang="it-IT" err="1"/>
              <a:t>national</a:t>
            </a:r>
            <a:r>
              <a:rPr lang="it-IT"/>
              <a:t> </a:t>
            </a:r>
            <a:r>
              <a:rPr lang="it-IT" err="1"/>
              <a:t>interest</a:t>
            </a:r>
            <a:r>
              <a:rPr lang="it-IT"/>
              <a:t>.</a:t>
            </a:r>
          </a:p>
          <a:p>
            <a:r>
              <a:rPr lang="it-IT" err="1"/>
              <a:t>Innovation</a:t>
            </a:r>
            <a:r>
              <a:rPr lang="it-IT"/>
              <a:t>, </a:t>
            </a:r>
            <a:r>
              <a:rPr lang="it-IT" err="1"/>
              <a:t>competence</a:t>
            </a:r>
            <a:r>
              <a:rPr lang="it-IT"/>
              <a:t> and </a:t>
            </a:r>
            <a:r>
              <a:rPr lang="it-IT" err="1"/>
              <a:t>credibility</a:t>
            </a:r>
            <a:r>
              <a:rPr lang="it-IT"/>
              <a:t> are </a:t>
            </a:r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fundamental</a:t>
            </a:r>
            <a:r>
              <a:rPr lang="it-IT"/>
              <a:t> </a:t>
            </a:r>
            <a:r>
              <a:rPr lang="it-IT" err="1"/>
              <a:t>values</a:t>
            </a:r>
            <a:r>
              <a:rPr lang="it-IT"/>
              <a:t> </a:t>
            </a:r>
            <a:r>
              <a:rPr lang="it-IT" err="1"/>
              <a:t>which</a:t>
            </a:r>
            <a:r>
              <a:rPr lang="it-IT"/>
              <a:t>, </a:t>
            </a:r>
            <a:r>
              <a:rPr lang="it-IT" err="1"/>
              <a:t>together</a:t>
            </a:r>
            <a:r>
              <a:rPr lang="it-IT"/>
              <a:t> with </a:t>
            </a:r>
            <a:r>
              <a:rPr lang="it-IT" err="1"/>
              <a:t>attention</a:t>
            </a:r>
            <a:r>
              <a:rPr lang="it-IT"/>
              <a:t> to human </a:t>
            </a:r>
            <a:r>
              <a:rPr lang="it-IT" err="1"/>
              <a:t>resources</a:t>
            </a:r>
            <a:r>
              <a:rPr lang="it-IT"/>
              <a:t> and </a:t>
            </a:r>
            <a:r>
              <a:rPr lang="it-IT" err="1"/>
              <a:t>motivating</a:t>
            </a:r>
            <a:r>
              <a:rPr lang="it-IT"/>
              <a:t> </a:t>
            </a:r>
            <a:r>
              <a:rPr lang="it-IT" err="1"/>
              <a:t>paths</a:t>
            </a:r>
            <a:r>
              <a:rPr lang="it-IT"/>
              <a:t> of </a:t>
            </a:r>
            <a:r>
              <a:rPr lang="it-IT" err="1"/>
              <a:t>professional</a:t>
            </a:r>
            <a:r>
              <a:rPr lang="it-IT"/>
              <a:t> </a:t>
            </a:r>
            <a:r>
              <a:rPr lang="it-IT" err="1"/>
              <a:t>growth</a:t>
            </a:r>
            <a:r>
              <a:rPr lang="it-IT"/>
              <a:t>, are the </a:t>
            </a:r>
            <a:r>
              <a:rPr lang="it-IT" err="1"/>
              <a:t>basis</a:t>
            </a:r>
            <a:r>
              <a:rPr lang="it-IT"/>
              <a:t> of </a:t>
            </a:r>
            <a:r>
              <a:rPr lang="it-IT" err="1"/>
              <a:t>our</a:t>
            </a:r>
            <a:r>
              <a:rPr lang="it-IT"/>
              <a:t> success.</a:t>
            </a:r>
          </a:p>
          <a:p>
            <a:r>
              <a:rPr lang="it-IT" err="1"/>
              <a:t>Today</a:t>
            </a:r>
            <a:r>
              <a:rPr lang="it-IT"/>
              <a:t> the company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around</a:t>
            </a:r>
            <a:r>
              <a:rPr lang="it-IT"/>
              <a:t> 150 </a:t>
            </a:r>
            <a:r>
              <a:rPr lang="it-IT" err="1"/>
              <a:t>employees</a:t>
            </a:r>
            <a:r>
              <a:rPr lang="it-IT"/>
              <a:t>, </a:t>
            </a:r>
            <a:r>
              <a:rPr lang="it-IT" err="1"/>
              <a:t>doubling</a:t>
            </a:r>
            <a:r>
              <a:rPr lang="it-IT"/>
              <a:t> </a:t>
            </a:r>
            <a:r>
              <a:rPr lang="it-IT" err="1"/>
              <a:t>its</a:t>
            </a:r>
            <a:r>
              <a:rPr lang="it-IT"/>
              <a:t> turnover </a:t>
            </a:r>
            <a:r>
              <a:rPr lang="it-IT" err="1"/>
              <a:t>year</a:t>
            </a:r>
            <a:r>
              <a:rPr lang="it-IT"/>
              <a:t> on </a:t>
            </a:r>
            <a:r>
              <a:rPr lang="it-IT" err="1"/>
              <a:t>year</a:t>
            </a:r>
            <a:r>
              <a:rPr lang="it-IT"/>
              <a:t>, up to </a:t>
            </a:r>
            <a:r>
              <a:rPr lang="it-IT" err="1"/>
              <a:t>around</a:t>
            </a:r>
            <a:r>
              <a:rPr lang="it-IT"/>
              <a:t> 10 </a:t>
            </a:r>
            <a:r>
              <a:rPr lang="it-IT" err="1"/>
              <a:t>million</a:t>
            </a:r>
            <a:r>
              <a:rPr lang="it-IT"/>
              <a:t> in 2019.</a:t>
            </a:r>
          </a:p>
          <a:p>
            <a:r>
              <a:rPr lang="it-IT"/>
              <a:t>AESYS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finishing</a:t>
            </a:r>
            <a:r>
              <a:rPr lang="it-IT"/>
              <a:t> </a:t>
            </a:r>
            <a:r>
              <a:rPr lang="it-IT" err="1"/>
              <a:t>its</a:t>
            </a:r>
            <a:r>
              <a:rPr lang="it-IT"/>
              <a:t> ISO 9001 </a:t>
            </a:r>
            <a:r>
              <a:rPr lang="it-IT" err="1"/>
              <a:t>certification</a:t>
            </a:r>
            <a:r>
              <a:rPr lang="it-IT"/>
              <a:t> </a:t>
            </a:r>
            <a:r>
              <a:rPr lang="it-IT" err="1"/>
              <a:t>course</a:t>
            </a:r>
            <a:r>
              <a:rPr lang="it-IT"/>
              <a:t> (Vision 2000 for the design, </a:t>
            </a:r>
            <a:r>
              <a:rPr lang="it-IT" err="1"/>
              <a:t>development</a:t>
            </a:r>
            <a:r>
              <a:rPr lang="it-IT"/>
              <a:t> and </a:t>
            </a:r>
            <a:r>
              <a:rPr lang="it-IT" err="1"/>
              <a:t>support</a:t>
            </a:r>
            <a:r>
              <a:rPr lang="it-IT"/>
              <a:t> of </a:t>
            </a:r>
            <a:r>
              <a:rPr lang="it-IT" err="1"/>
              <a:t>integrated</a:t>
            </a:r>
            <a:r>
              <a:rPr lang="it-IT"/>
              <a:t> information </a:t>
            </a:r>
            <a:r>
              <a:rPr lang="it-IT" err="1"/>
              <a:t>systems</a:t>
            </a:r>
            <a:r>
              <a:rPr lang="it-IT"/>
              <a:t>, </a:t>
            </a:r>
            <a:r>
              <a:rPr lang="it-IT" err="1"/>
              <a:t>as</a:t>
            </a:r>
            <a:r>
              <a:rPr lang="it-IT"/>
              <a:t> </a:t>
            </a:r>
            <a:r>
              <a:rPr lang="it-IT" err="1"/>
              <a:t>well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</a:t>
            </a:r>
            <a:r>
              <a:rPr lang="it-IT" err="1"/>
              <a:t>certification</a:t>
            </a:r>
            <a:r>
              <a:rPr lang="it-IT"/>
              <a:t> for training and </a:t>
            </a:r>
            <a:r>
              <a:rPr lang="it-IT" err="1"/>
              <a:t>consultancy</a:t>
            </a:r>
            <a:r>
              <a:rPr lang="it-IT"/>
              <a:t> companies).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CF464C-BA2E-704C-98D8-BC2C6B4F6112}"/>
              </a:ext>
            </a:extLst>
          </p:cNvPr>
          <p:cNvSpPr/>
          <p:nvPr userDrawn="1"/>
        </p:nvSpPr>
        <p:spPr>
          <a:xfrm>
            <a:off x="363087" y="5395058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E02D319-129E-4F48-B22D-F9CF95D91B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852" y="5460684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olo e Contenuto 1 Colonna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it-IT"/>
              <a:t>LA NOSTRA </a:t>
            </a:r>
            <a:br>
              <a:rPr lang="it-IT"/>
            </a:br>
            <a:r>
              <a:rPr lang="it-IT"/>
              <a:t>STORIA</a:t>
            </a:r>
            <a:br>
              <a:rPr lang="it-IT"/>
            </a:b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4331" y="2675467"/>
            <a:ext cx="7200000" cy="2785533"/>
          </a:xfrm>
          <a:prstGeom prst="rect">
            <a:avLst/>
          </a:prstGeom>
          <a:ln>
            <a:noFill/>
          </a:ln>
        </p:spPr>
        <p:txBody>
          <a:bodyPr/>
          <a:lstStyle>
            <a:lvl1pPr marL="185738" indent="-185738" algn="l">
              <a:buFontTx/>
              <a:buBlip>
                <a:blip r:embed="rId3"/>
              </a:buBlip>
              <a:tabLst/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err="1"/>
              <a:t>Aesys</a:t>
            </a:r>
            <a:r>
              <a:rPr lang="it-IT"/>
              <a:t> </a:t>
            </a:r>
            <a:r>
              <a:rPr lang="it-IT" err="1"/>
              <a:t>was</a:t>
            </a:r>
            <a:r>
              <a:rPr lang="it-IT"/>
              <a:t> </a:t>
            </a:r>
            <a:r>
              <a:rPr lang="it-IT" err="1"/>
              <a:t>born</a:t>
            </a:r>
            <a:r>
              <a:rPr lang="it-IT"/>
              <a:t> in 2013 with the </a:t>
            </a:r>
            <a:r>
              <a:rPr lang="it-IT" err="1"/>
              <a:t>aim</a:t>
            </a:r>
            <a:r>
              <a:rPr lang="it-IT"/>
              <a:t> of </a:t>
            </a:r>
            <a:r>
              <a:rPr lang="it-IT" err="1"/>
              <a:t>providing</a:t>
            </a:r>
            <a:r>
              <a:rPr lang="it-IT"/>
              <a:t> </a:t>
            </a:r>
            <a:r>
              <a:rPr lang="it-IT" err="1"/>
              <a:t>application</a:t>
            </a:r>
            <a:r>
              <a:rPr lang="it-IT"/>
              <a:t> </a:t>
            </a:r>
            <a:r>
              <a:rPr lang="it-IT" err="1"/>
              <a:t>services</a:t>
            </a:r>
            <a:r>
              <a:rPr lang="it-IT"/>
              <a:t> and </a:t>
            </a:r>
            <a:r>
              <a:rPr lang="it-IT" err="1"/>
              <a:t>increasing</a:t>
            </a:r>
            <a:r>
              <a:rPr lang="it-IT"/>
              <a:t> performance in the web and mobile </a:t>
            </a:r>
            <a:r>
              <a:rPr lang="it-IT" err="1"/>
              <a:t>environment</a:t>
            </a:r>
            <a:r>
              <a:rPr lang="it-IT"/>
              <a:t>, </a:t>
            </a:r>
            <a:r>
              <a:rPr lang="it-IT" err="1"/>
              <a:t>through</a:t>
            </a:r>
            <a:r>
              <a:rPr lang="it-IT"/>
              <a:t> </a:t>
            </a:r>
            <a:r>
              <a:rPr lang="it-IT" err="1"/>
              <a:t>specialized</a:t>
            </a:r>
            <a:r>
              <a:rPr lang="it-IT"/>
              <a:t> </a:t>
            </a:r>
            <a:r>
              <a:rPr lang="it-IT" err="1"/>
              <a:t>personnel</a:t>
            </a:r>
            <a:r>
              <a:rPr lang="it-IT"/>
              <a:t> with an </a:t>
            </a:r>
            <a:r>
              <a:rPr lang="it-IT" err="1"/>
              <a:t>eye</a:t>
            </a:r>
            <a:r>
              <a:rPr lang="it-IT"/>
              <a:t> </a:t>
            </a:r>
            <a:r>
              <a:rPr lang="it-IT" err="1"/>
              <a:t>always</a:t>
            </a:r>
            <a:r>
              <a:rPr lang="it-IT"/>
              <a:t> </a:t>
            </a:r>
            <a:r>
              <a:rPr lang="it-IT" err="1"/>
              <a:t>attentive</a:t>
            </a:r>
            <a:r>
              <a:rPr lang="it-IT"/>
              <a:t> to </a:t>
            </a:r>
            <a:r>
              <a:rPr lang="it-IT" err="1"/>
              <a:t>technological</a:t>
            </a:r>
            <a:r>
              <a:rPr lang="it-IT"/>
              <a:t> </a:t>
            </a:r>
            <a:r>
              <a:rPr lang="it-IT" err="1"/>
              <a:t>innovation</a:t>
            </a:r>
            <a:r>
              <a:rPr lang="it-IT"/>
              <a:t>.</a:t>
            </a:r>
          </a:p>
          <a:p>
            <a:r>
              <a:rPr lang="it-IT"/>
              <a:t>The </a:t>
            </a:r>
            <a:r>
              <a:rPr lang="it-IT" err="1"/>
              <a:t>main</a:t>
            </a:r>
            <a:r>
              <a:rPr lang="it-IT"/>
              <a:t> and </a:t>
            </a:r>
            <a:r>
              <a:rPr lang="it-IT" err="1"/>
              <a:t>registered</a:t>
            </a:r>
            <a:r>
              <a:rPr lang="it-IT"/>
              <a:t> office </a:t>
            </a:r>
            <a:r>
              <a:rPr lang="it-IT" err="1"/>
              <a:t>is</a:t>
            </a:r>
            <a:r>
              <a:rPr lang="it-IT"/>
              <a:t> in Pescara, </a:t>
            </a:r>
            <a:r>
              <a:rPr lang="it-IT" err="1"/>
              <a:t>which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joined</a:t>
            </a:r>
            <a:r>
              <a:rPr lang="it-IT"/>
              <a:t> by the </a:t>
            </a:r>
            <a:r>
              <a:rPr lang="it-IT" err="1"/>
              <a:t>offices</a:t>
            </a:r>
            <a:r>
              <a:rPr lang="it-IT"/>
              <a:t> of </a:t>
            </a:r>
            <a:r>
              <a:rPr lang="it-IT" err="1"/>
              <a:t>Turin</a:t>
            </a:r>
            <a:r>
              <a:rPr lang="it-IT"/>
              <a:t> and Forlì, </a:t>
            </a:r>
            <a:r>
              <a:rPr lang="it-IT" err="1"/>
              <a:t>also</a:t>
            </a:r>
            <a:r>
              <a:rPr lang="it-IT"/>
              <a:t> with the </a:t>
            </a:r>
            <a:r>
              <a:rPr lang="it-IT" err="1"/>
              <a:t>assumption</a:t>
            </a:r>
            <a:r>
              <a:rPr lang="it-IT"/>
              <a:t> of </a:t>
            </a:r>
            <a:r>
              <a:rPr lang="it-IT" err="1"/>
              <a:t>supervising</a:t>
            </a:r>
            <a:r>
              <a:rPr lang="it-IT"/>
              <a:t> </a:t>
            </a:r>
            <a:r>
              <a:rPr lang="it-IT" err="1"/>
              <a:t>peripheral</a:t>
            </a:r>
            <a:r>
              <a:rPr lang="it-IT"/>
              <a:t> </a:t>
            </a:r>
            <a:r>
              <a:rPr lang="it-IT" err="1"/>
              <a:t>recruitment</a:t>
            </a:r>
            <a:r>
              <a:rPr lang="it-IT"/>
              <a:t> </a:t>
            </a:r>
            <a:r>
              <a:rPr lang="it-IT" err="1"/>
              <a:t>basins</a:t>
            </a:r>
            <a:r>
              <a:rPr lang="it-IT"/>
              <a:t>, </a:t>
            </a:r>
            <a:r>
              <a:rPr lang="it-IT" err="1"/>
              <a:t>near</a:t>
            </a:r>
            <a:r>
              <a:rPr lang="it-IT"/>
              <a:t> </a:t>
            </a:r>
            <a:r>
              <a:rPr lang="it-IT" err="1"/>
              <a:t>university</a:t>
            </a:r>
            <a:r>
              <a:rPr lang="it-IT"/>
              <a:t> centers of </a:t>
            </a:r>
            <a:r>
              <a:rPr lang="it-IT" err="1"/>
              <a:t>national</a:t>
            </a:r>
            <a:r>
              <a:rPr lang="it-IT"/>
              <a:t> </a:t>
            </a:r>
            <a:r>
              <a:rPr lang="it-IT" err="1"/>
              <a:t>interest</a:t>
            </a:r>
            <a:r>
              <a:rPr lang="it-IT"/>
              <a:t>.</a:t>
            </a:r>
          </a:p>
          <a:p>
            <a:r>
              <a:rPr lang="it-IT" err="1"/>
              <a:t>Innovation</a:t>
            </a:r>
            <a:r>
              <a:rPr lang="it-IT"/>
              <a:t>, </a:t>
            </a:r>
            <a:r>
              <a:rPr lang="it-IT" err="1"/>
              <a:t>competence</a:t>
            </a:r>
            <a:r>
              <a:rPr lang="it-IT"/>
              <a:t> and </a:t>
            </a:r>
            <a:r>
              <a:rPr lang="it-IT" err="1"/>
              <a:t>credibility</a:t>
            </a:r>
            <a:r>
              <a:rPr lang="it-IT"/>
              <a:t> are </a:t>
            </a:r>
            <a:r>
              <a:rPr lang="it-IT" err="1"/>
              <a:t>our</a:t>
            </a:r>
            <a:r>
              <a:rPr lang="it-IT"/>
              <a:t> </a:t>
            </a:r>
            <a:r>
              <a:rPr lang="it-IT" err="1"/>
              <a:t>fundamental</a:t>
            </a:r>
            <a:r>
              <a:rPr lang="it-IT"/>
              <a:t> </a:t>
            </a:r>
            <a:r>
              <a:rPr lang="it-IT" err="1"/>
              <a:t>values</a:t>
            </a:r>
            <a:r>
              <a:rPr lang="it-IT"/>
              <a:t> </a:t>
            </a:r>
            <a:r>
              <a:rPr lang="it-IT" err="1"/>
              <a:t>which</a:t>
            </a:r>
            <a:r>
              <a:rPr lang="it-IT"/>
              <a:t>, </a:t>
            </a:r>
            <a:r>
              <a:rPr lang="it-IT" err="1"/>
              <a:t>together</a:t>
            </a:r>
            <a:r>
              <a:rPr lang="it-IT"/>
              <a:t> with </a:t>
            </a:r>
            <a:r>
              <a:rPr lang="it-IT" err="1"/>
              <a:t>attention</a:t>
            </a:r>
            <a:r>
              <a:rPr lang="it-IT"/>
              <a:t> to human </a:t>
            </a:r>
            <a:r>
              <a:rPr lang="it-IT" err="1"/>
              <a:t>resources</a:t>
            </a:r>
            <a:r>
              <a:rPr lang="it-IT"/>
              <a:t> and </a:t>
            </a:r>
            <a:r>
              <a:rPr lang="it-IT" err="1"/>
              <a:t>motivating</a:t>
            </a:r>
            <a:r>
              <a:rPr lang="it-IT"/>
              <a:t> </a:t>
            </a:r>
            <a:r>
              <a:rPr lang="it-IT" err="1"/>
              <a:t>paths</a:t>
            </a:r>
            <a:r>
              <a:rPr lang="it-IT"/>
              <a:t> of </a:t>
            </a:r>
            <a:r>
              <a:rPr lang="it-IT" err="1"/>
              <a:t>professional</a:t>
            </a:r>
            <a:r>
              <a:rPr lang="it-IT"/>
              <a:t> </a:t>
            </a:r>
            <a:r>
              <a:rPr lang="it-IT" err="1"/>
              <a:t>growth</a:t>
            </a:r>
            <a:r>
              <a:rPr lang="it-IT"/>
              <a:t>, are the </a:t>
            </a:r>
            <a:r>
              <a:rPr lang="it-IT" err="1"/>
              <a:t>basis</a:t>
            </a:r>
            <a:r>
              <a:rPr lang="it-IT"/>
              <a:t> of </a:t>
            </a:r>
            <a:r>
              <a:rPr lang="it-IT" err="1"/>
              <a:t>our</a:t>
            </a:r>
            <a:r>
              <a:rPr lang="it-IT"/>
              <a:t> success.</a:t>
            </a:r>
          </a:p>
          <a:p>
            <a:r>
              <a:rPr lang="it-IT" err="1"/>
              <a:t>Today</a:t>
            </a:r>
            <a:r>
              <a:rPr lang="it-IT"/>
              <a:t> the company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around</a:t>
            </a:r>
            <a:r>
              <a:rPr lang="it-IT"/>
              <a:t> 150 </a:t>
            </a:r>
            <a:r>
              <a:rPr lang="it-IT" err="1"/>
              <a:t>employees</a:t>
            </a:r>
            <a:r>
              <a:rPr lang="it-IT"/>
              <a:t>, </a:t>
            </a:r>
            <a:r>
              <a:rPr lang="it-IT" err="1"/>
              <a:t>doubling</a:t>
            </a:r>
            <a:r>
              <a:rPr lang="it-IT"/>
              <a:t> </a:t>
            </a:r>
            <a:r>
              <a:rPr lang="it-IT" err="1"/>
              <a:t>its</a:t>
            </a:r>
            <a:r>
              <a:rPr lang="it-IT"/>
              <a:t> turnover </a:t>
            </a:r>
            <a:r>
              <a:rPr lang="it-IT" err="1"/>
              <a:t>year</a:t>
            </a:r>
            <a:r>
              <a:rPr lang="it-IT"/>
              <a:t> on </a:t>
            </a:r>
            <a:r>
              <a:rPr lang="it-IT" err="1"/>
              <a:t>year</a:t>
            </a:r>
            <a:r>
              <a:rPr lang="it-IT"/>
              <a:t>, up to </a:t>
            </a:r>
            <a:r>
              <a:rPr lang="it-IT" err="1"/>
              <a:t>around</a:t>
            </a:r>
            <a:r>
              <a:rPr lang="it-IT"/>
              <a:t> 10 </a:t>
            </a:r>
            <a:r>
              <a:rPr lang="it-IT" err="1"/>
              <a:t>million</a:t>
            </a:r>
            <a:r>
              <a:rPr lang="it-IT"/>
              <a:t> in 2019.</a:t>
            </a:r>
          </a:p>
          <a:p>
            <a:r>
              <a:rPr lang="it-IT"/>
              <a:t>AESYS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finishing</a:t>
            </a:r>
            <a:r>
              <a:rPr lang="it-IT"/>
              <a:t> </a:t>
            </a:r>
            <a:r>
              <a:rPr lang="it-IT" err="1"/>
              <a:t>its</a:t>
            </a:r>
            <a:r>
              <a:rPr lang="it-IT"/>
              <a:t> ISO 9001 </a:t>
            </a:r>
            <a:r>
              <a:rPr lang="it-IT" err="1"/>
              <a:t>certification</a:t>
            </a:r>
            <a:r>
              <a:rPr lang="it-IT"/>
              <a:t> </a:t>
            </a:r>
            <a:r>
              <a:rPr lang="it-IT" err="1"/>
              <a:t>course</a:t>
            </a:r>
            <a:r>
              <a:rPr lang="it-IT"/>
              <a:t> (Vision 2000 for the design, </a:t>
            </a:r>
            <a:r>
              <a:rPr lang="it-IT" err="1"/>
              <a:t>development</a:t>
            </a:r>
            <a:r>
              <a:rPr lang="it-IT"/>
              <a:t> and </a:t>
            </a:r>
            <a:r>
              <a:rPr lang="it-IT" err="1"/>
              <a:t>support</a:t>
            </a:r>
            <a:r>
              <a:rPr lang="it-IT"/>
              <a:t> of </a:t>
            </a:r>
            <a:r>
              <a:rPr lang="it-IT" err="1"/>
              <a:t>integrated</a:t>
            </a:r>
            <a:r>
              <a:rPr lang="it-IT"/>
              <a:t> information </a:t>
            </a:r>
            <a:r>
              <a:rPr lang="it-IT" err="1"/>
              <a:t>systems</a:t>
            </a:r>
            <a:r>
              <a:rPr lang="it-IT"/>
              <a:t>, </a:t>
            </a:r>
            <a:r>
              <a:rPr lang="it-IT" err="1"/>
              <a:t>as</a:t>
            </a:r>
            <a:r>
              <a:rPr lang="it-IT"/>
              <a:t> </a:t>
            </a:r>
            <a:r>
              <a:rPr lang="it-IT" err="1"/>
              <a:t>well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</a:t>
            </a:r>
            <a:r>
              <a:rPr lang="it-IT" err="1"/>
              <a:t>certification</a:t>
            </a:r>
            <a:r>
              <a:rPr lang="it-IT"/>
              <a:t> for training and </a:t>
            </a:r>
            <a:r>
              <a:rPr lang="it-IT" err="1"/>
              <a:t>consultancy</a:t>
            </a:r>
            <a:r>
              <a:rPr lang="it-IT"/>
              <a:t> companies).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79489-8825-DE44-BF94-6FF370D8BC4D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B0F7F11-FABE-964C-B88E-688E46D2DE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/>
              <a:t>DELIVERY</a:t>
            </a:r>
            <a:br>
              <a:rPr lang="it-IT"/>
            </a:br>
            <a:r>
              <a:rPr lang="it-IT"/>
              <a:t>CENTER</a:t>
            </a:r>
            <a:br>
              <a:rPr lang="it-IT"/>
            </a:br>
            <a:r>
              <a:rPr lang="it-IT"/>
              <a:t>ORGANIZATION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027" y="2658688"/>
            <a:ext cx="4848917" cy="3510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GOVERNANCE:</a:t>
            </a:r>
          </a:p>
          <a:p>
            <a:r>
              <a:rPr lang="it-IT" err="1"/>
              <a:t>Coordinates</a:t>
            </a:r>
            <a:r>
              <a:rPr lang="it-IT"/>
              <a:t>, </a:t>
            </a:r>
            <a:r>
              <a:rPr lang="it-IT" err="1"/>
              <a:t>supervises</a:t>
            </a:r>
            <a:r>
              <a:rPr lang="it-IT"/>
              <a:t> and </a:t>
            </a:r>
            <a:r>
              <a:rPr lang="it-IT" err="1"/>
              <a:t>monitors</a:t>
            </a:r>
            <a:r>
              <a:rPr lang="it-IT"/>
              <a:t> </a:t>
            </a:r>
            <a:r>
              <a:rPr lang="it-IT" err="1"/>
              <a:t>activities</a:t>
            </a:r>
            <a:r>
              <a:rPr lang="it-IT"/>
              <a:t>;</a:t>
            </a:r>
          </a:p>
          <a:p>
            <a:r>
              <a:rPr lang="it-IT"/>
              <a:t>Monitor </a:t>
            </a:r>
            <a:r>
              <a:rPr lang="it-IT" err="1"/>
              <a:t>KPIs</a:t>
            </a:r>
            <a:r>
              <a:rPr lang="it-IT"/>
              <a:t> and </a:t>
            </a:r>
            <a:r>
              <a:rPr lang="it-IT" err="1"/>
              <a:t>verify</a:t>
            </a:r>
            <a:r>
              <a:rPr lang="it-IT"/>
              <a:t> </a:t>
            </a:r>
            <a:r>
              <a:rPr lang="it-IT" err="1"/>
              <a:t>their</a:t>
            </a:r>
            <a:r>
              <a:rPr lang="it-IT"/>
              <a:t> </a:t>
            </a:r>
            <a:r>
              <a:rPr lang="it-IT" err="1"/>
              <a:t>compliance</a:t>
            </a:r>
            <a:r>
              <a:rPr lang="it-IT"/>
              <a:t> with </a:t>
            </a:r>
            <a:r>
              <a:rPr lang="it-IT" err="1"/>
              <a:t>SLAs</a:t>
            </a:r>
            <a:r>
              <a:rPr lang="it-IT"/>
              <a:t>;</a:t>
            </a:r>
          </a:p>
          <a:p>
            <a:r>
              <a:rPr lang="it-IT" err="1"/>
              <a:t>Constantly</a:t>
            </a:r>
            <a:r>
              <a:rPr lang="it-IT"/>
              <a:t> </a:t>
            </a:r>
            <a:r>
              <a:rPr lang="it-IT" err="1"/>
              <a:t>improve</a:t>
            </a:r>
            <a:r>
              <a:rPr lang="it-IT"/>
              <a:t> service.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2B7D8B36-E2A4-3848-8299-2BCB6B1951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7125" y="2617788"/>
            <a:ext cx="5403850" cy="35655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12CE4-4EEA-FE44-8B90-5C34E866FEB0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E068AD4-B68B-984E-9986-BC09817134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/>
              <a:t>DELIVERY</a:t>
            </a:r>
            <a:br>
              <a:rPr lang="it-IT"/>
            </a:br>
            <a:r>
              <a:rPr lang="it-IT"/>
              <a:t>CENTER</a:t>
            </a:r>
            <a:br>
              <a:rPr lang="it-IT"/>
            </a:br>
            <a:r>
              <a:rPr lang="it-IT"/>
              <a:t>ORGANIZATION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027" y="2658688"/>
            <a:ext cx="4848917" cy="3510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GOVERNANCE:</a:t>
            </a:r>
          </a:p>
          <a:p>
            <a:r>
              <a:rPr lang="it-IT" err="1"/>
              <a:t>Coordinates</a:t>
            </a:r>
            <a:r>
              <a:rPr lang="it-IT"/>
              <a:t>, </a:t>
            </a:r>
            <a:r>
              <a:rPr lang="it-IT" err="1"/>
              <a:t>supervises</a:t>
            </a:r>
            <a:r>
              <a:rPr lang="it-IT"/>
              <a:t> and </a:t>
            </a:r>
            <a:r>
              <a:rPr lang="it-IT" err="1"/>
              <a:t>monitors</a:t>
            </a:r>
            <a:r>
              <a:rPr lang="it-IT"/>
              <a:t> </a:t>
            </a:r>
            <a:r>
              <a:rPr lang="it-IT" err="1"/>
              <a:t>activities</a:t>
            </a:r>
            <a:r>
              <a:rPr lang="it-IT"/>
              <a:t>;</a:t>
            </a:r>
          </a:p>
          <a:p>
            <a:r>
              <a:rPr lang="it-IT"/>
              <a:t>Monitor </a:t>
            </a:r>
            <a:r>
              <a:rPr lang="it-IT" err="1"/>
              <a:t>KPIs</a:t>
            </a:r>
            <a:r>
              <a:rPr lang="it-IT"/>
              <a:t> and </a:t>
            </a:r>
            <a:r>
              <a:rPr lang="it-IT" err="1"/>
              <a:t>verify</a:t>
            </a:r>
            <a:r>
              <a:rPr lang="it-IT"/>
              <a:t> </a:t>
            </a:r>
            <a:r>
              <a:rPr lang="it-IT" err="1"/>
              <a:t>their</a:t>
            </a:r>
            <a:r>
              <a:rPr lang="it-IT"/>
              <a:t> </a:t>
            </a:r>
            <a:r>
              <a:rPr lang="it-IT" err="1"/>
              <a:t>compliance</a:t>
            </a:r>
            <a:r>
              <a:rPr lang="it-IT"/>
              <a:t> with </a:t>
            </a:r>
            <a:r>
              <a:rPr lang="it-IT" err="1"/>
              <a:t>SLAs</a:t>
            </a:r>
            <a:r>
              <a:rPr lang="it-IT"/>
              <a:t>;</a:t>
            </a:r>
          </a:p>
          <a:p>
            <a:r>
              <a:rPr lang="it-IT" err="1"/>
              <a:t>Constantly</a:t>
            </a:r>
            <a:r>
              <a:rPr lang="it-IT"/>
              <a:t> </a:t>
            </a:r>
            <a:r>
              <a:rPr lang="it-IT" err="1"/>
              <a:t>improve</a:t>
            </a:r>
            <a:r>
              <a:rPr lang="it-IT"/>
              <a:t> service.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2B7D8B36-E2A4-3848-8299-2BCB6B1951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7125" y="2617788"/>
            <a:ext cx="5403850" cy="35655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3D6F1-EC6F-CD4C-B9F2-823D8093779B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9C3E287-CDD3-1243-9670-16A962EAC0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2" r:id="rId6"/>
    <p:sldLayoutId id="2147483694" r:id="rId7"/>
    <p:sldLayoutId id="2147483693" r:id="rId8"/>
    <p:sldLayoutId id="2147483698" r:id="rId9"/>
    <p:sldLayoutId id="2147483695" r:id="rId10"/>
    <p:sldLayoutId id="2147483696" r:id="rId11"/>
    <p:sldLayoutId id="2147483697" r:id="rId12"/>
    <p:sldLayoutId id="2147483699" r:id="rId13"/>
    <p:sldLayoutId id="214748370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8DA0C6D-E6BA-1945-862F-E45AEDDA7A8B}"/>
              </a:ext>
            </a:extLst>
          </p:cNvPr>
          <p:cNvSpPr txBox="1">
            <a:spLocks/>
          </p:cNvSpPr>
          <p:nvPr/>
        </p:nvSpPr>
        <p:spPr>
          <a:xfrm>
            <a:off x="1203615" y="1275582"/>
            <a:ext cx="7196400" cy="140988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ct val="0"/>
              </a:spcBef>
              <a:buNone/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/>
              <a:t>Introduzione a </a:t>
            </a:r>
            <a:r>
              <a:rPr lang="it-IT" err="1"/>
              <a:t>MySql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Basi di dati: condivise 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235156"/>
            <a:ext cx="9229292" cy="770312"/>
          </a:xfrm>
        </p:spPr>
        <p:txBody>
          <a:bodyPr/>
          <a:lstStyle/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10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24594B9C-09AF-4311-907B-814B8A776BCB}"/>
              </a:ext>
            </a:extLst>
          </p:cNvPr>
          <p:cNvSpPr txBox="1">
            <a:spLocks/>
          </p:cNvSpPr>
          <p:nvPr/>
        </p:nvSpPr>
        <p:spPr>
          <a:xfrm>
            <a:off x="1070047" y="2610629"/>
            <a:ext cx="10115817" cy="27159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Blip>
                <a:blip r:embed="rId2"/>
              </a:buBlip>
            </a:pP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Ogni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organizzazione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(specie se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grande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 è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divisa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in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settori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o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comunque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svolge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diverse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attività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Ciascun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settore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attività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ha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un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(sotto)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sistema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informativo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(non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necessariamente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disgiunto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 </a:t>
            </a:r>
          </a:p>
          <a:p>
            <a:pPr marL="171450" indent="-171450">
              <a:buBlip>
                <a:blip r:embed="rId2"/>
              </a:buBlip>
            </a:pP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71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Perché non i File System ??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Perché Basi di Dati e DBMS, se i sistemi operativi già forniscono file e file system?</a:t>
            </a:r>
            <a:endParaRPr lang="en-US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Archivi o file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lvl="3" algn="l">
              <a:lnSpc>
                <a:spcPct val="100000"/>
              </a:lnSpc>
              <a:spcBef>
                <a:spcPts val="0"/>
              </a:spcBef>
            </a:pPr>
            <a:r>
              <a:rPr lang="it-IT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+ 	Procedure di accesso in qualunque linguaggio di programmazione</a:t>
            </a:r>
          </a:p>
          <a:p>
            <a:pPr marL="742950" lvl="3" indent="-285750"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it-IT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Duplicazione dei dati: </a:t>
            </a:r>
          </a:p>
          <a:p>
            <a:pPr marL="457200" lvl="3" algn="l">
              <a:lnSpc>
                <a:spcPct val="100000"/>
              </a:lnSpc>
              <a:spcBef>
                <a:spcPts val="0"/>
              </a:spcBef>
            </a:pPr>
            <a:endParaRPr lang="it-IT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200150" lvl="6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Ridodandanza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(informazioni ripetute)</a:t>
            </a:r>
          </a:p>
          <a:p>
            <a:pPr marL="1200150" lvl="6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Incoerenza (le versioni possono non coincidere)</a:t>
            </a:r>
          </a:p>
          <a:p>
            <a:pPr marL="1200150" lvl="6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Formati diversi dei dati stessi</a:t>
            </a:r>
            <a:endParaRPr lang="en-IT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11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1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Perché non i File System ??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Mentre le basi di dati sono: </a:t>
            </a: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Condivise</a:t>
            </a: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Garantiscono privatezza dei dati</a:t>
            </a: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12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25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DBMS vs File System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Una base di dati è una risorsa condivisa fra diverse applicazioni</a:t>
            </a: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Consente attività diverse su dati condivisi: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meccanisni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 autorizzazione</a:t>
            </a: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Consente accessi di </a:t>
            </a:r>
            <a:r>
              <a:rPr lang="it-IT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piú</a:t>
            </a: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utenti ai dati condivisi: controllo della concorrenza</a:t>
            </a: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13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04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DBMS vs File System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 DBMS garantiscono privatezza</a:t>
            </a: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Si possono definire dei meccanismi di autorizzazione, definendo quali dati possono essere visti da un determinato utente</a:t>
            </a: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14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1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DBMS vs File System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 DBMS garantiscono </a:t>
            </a:r>
            <a:r>
              <a:rPr lang="it-IT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affidabilitá</a:t>
            </a: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attraverso r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esistenza a malfunzionamenti hardware e software</a:t>
            </a: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Una base di dati deve essere utilizzabile in modo corretto da molti utenti attraverso la gestione delle transazioni</a:t>
            </a: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15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64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Transazione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Insieme di operazioni da considerare indivisibile ("</a:t>
            </a: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  <a:hlinkClick r:id="" action="ppaction://noaction"/>
              </a:rPr>
              <a:t>atomico</a:t>
            </a: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"), corretto anche in presenza di </a:t>
            </a: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  <a:hlinkClick r:id="" action="ppaction://noaction"/>
              </a:rPr>
              <a:t>concorrenza </a:t>
            </a: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e con effetti </a:t>
            </a: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  <a:hlinkClick r:id="" action="ppaction://noaction"/>
              </a:rPr>
              <a:t>definitivi </a:t>
            </a: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16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07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Transazioni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Per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l'utente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742950" lvl="2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programma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disposizione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da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eseguire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realizzare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una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funzione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interesse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che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assume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vada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buon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fine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(se non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viene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annullata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 se non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in errore)</a:t>
            </a:r>
          </a:p>
          <a:p>
            <a:pPr marL="457200" lvl="2" algn="l">
              <a:lnSpc>
                <a:spcPct val="100000"/>
              </a:lnSpc>
              <a:spcBef>
                <a:spcPts val="0"/>
              </a:spcBef>
            </a:pPr>
            <a:endParaRPr lang="de-DE" alt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Per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il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sistema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742950" lvl="2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sequenza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indivisibile</a:t>
            </a:r>
            <a:r>
              <a:rPr lang="de-DE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de-DE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operazioni</a:t>
            </a: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17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7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Transazioni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Per poter fornire quanto detto le transazioni devono essere: </a:t>
            </a:r>
          </a:p>
          <a:p>
            <a:pPr marL="171450" indent="-171450">
              <a:buBlip>
                <a:blip r:embed="rId2"/>
              </a:buBlip>
            </a:pP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Atomiche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endParaRPr lang="de-DE" alt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742950" lvl="2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 sequenza di operazioni sulla base di dati viene eseguita per intero o per niente: </a:t>
            </a:r>
          </a:p>
          <a:p>
            <a:pPr marL="1200150" lvl="3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altLang="it-IT" sz="14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Es. trasferimento di fondi da un conto A ad un conto B: o si fanno il prelevamento da A e il versamento su B o nessuno dei due</a:t>
            </a:r>
            <a:endParaRPr lang="de-DE" alt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lvl="2" algn="l">
              <a:lnSpc>
                <a:spcPct val="100000"/>
              </a:lnSpc>
              <a:spcBef>
                <a:spcPts val="0"/>
              </a:spcBef>
            </a:pPr>
            <a:endParaRPr lang="de-DE" alt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Permanenti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742950" lvl="2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 conclusione positiva di una transazione corrisponde ad un impegno (in inglese </a:t>
            </a:r>
            <a:r>
              <a:rPr lang="it-IT" alt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commit</a:t>
            </a:r>
            <a:r>
              <a:rPr lang="it-IT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a mantenere traccia del risultato in modo definitivo, anche in presenza di guasti e di esecuzione concorrente</a:t>
            </a:r>
          </a:p>
          <a:p>
            <a:pPr marL="742950" lvl="2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18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42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Transazioni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Per poter fornire quanto detto le transazioni devono essere: </a:t>
            </a:r>
          </a:p>
          <a:p>
            <a:pPr marL="171450" indent="-171450">
              <a:buBlip>
                <a:blip r:embed="rId2"/>
              </a:buBlip>
            </a:pP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Concorrenti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endParaRPr lang="de-DE" alt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742950" lvl="2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alt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L’effetto di transazioni concorrenti deve essere coerente: </a:t>
            </a:r>
          </a:p>
          <a:p>
            <a:pPr marL="457200" lvl="2" algn="l">
              <a:lnSpc>
                <a:spcPct val="100000"/>
              </a:lnSpc>
              <a:spcBef>
                <a:spcPts val="0"/>
              </a:spcBef>
            </a:pPr>
            <a:endParaRPr lang="it-IT" alt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200150" lvl="3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altLang="it-IT" sz="14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Es. Se due assegni emessi sullo stesso conto corrente vengono incassati contemporaneamente, uno per una somma S1 e l’altro per una somma S2, deve essere tolta dal conto la somma dell’ammontare di ciascuno, ossia la somma da detrarre è           S = S1+S2</a:t>
            </a:r>
          </a:p>
          <a:p>
            <a:pPr marL="1200150" lvl="3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alt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lvl="2" algn="l">
              <a:lnSpc>
                <a:spcPct val="100000"/>
              </a:lnSpc>
              <a:spcBef>
                <a:spcPts val="0"/>
              </a:spcBef>
            </a:pPr>
            <a:endParaRPr lang="de-DE" alt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lvl="2" algn="l">
              <a:lnSpc>
                <a:spcPct val="100000"/>
              </a:lnSpc>
              <a:spcBef>
                <a:spcPts val="0"/>
              </a:spcBef>
            </a:pP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19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5" y="1324350"/>
            <a:ext cx="7196400" cy="1409885"/>
          </a:xfrm>
        </p:spPr>
        <p:txBody>
          <a:bodyPr/>
          <a:lstStyle/>
          <a:p>
            <a:r>
              <a:rPr lang="it-IT"/>
              <a:t>Di cosa parleremo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5982313" y="2734235"/>
            <a:ext cx="4320000" cy="172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e </a:t>
            </a:r>
            <a:r>
              <a:rPr lang="it-IT" sz="18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DBMS</a:t>
            </a:r>
          </a:p>
          <a:p>
            <a:pPr>
              <a:lnSpc>
                <a:spcPct val="120000"/>
              </a:lnSpc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Modelli dei dati</a:t>
            </a:r>
          </a:p>
          <a:p>
            <a:pPr>
              <a:lnSpc>
                <a:spcPct val="120000"/>
              </a:lnSpc>
            </a:pPr>
            <a:r>
              <a:rPr lang="it-IT" sz="18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Modello Relazionale</a:t>
            </a:r>
          </a:p>
          <a:p>
            <a:pPr>
              <a:lnSpc>
                <a:spcPct val="120000"/>
              </a:lnSpc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SQL</a:t>
            </a:r>
            <a:endParaRPr lang="it-IT" sz="18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it-IT" sz="180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MySql</a:t>
            </a:r>
            <a:endParaRPr lang="it-IT" sz="18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…DBMS vs File System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A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parte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ridondanze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possibili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disallineamenti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file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system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non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forniscono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nessuna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delle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funzionalità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dei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DBMS per quanto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riguarda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Affidabilità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Tolleranza dei guasti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Gestione delle transazioni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Ecc..</a:t>
            </a: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20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4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…DBMS vs File System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Nei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programmi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tradizionali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che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accedono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a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file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ogni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programma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contiene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una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descrizione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della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struttura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del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file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stesso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i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conseguenti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rischi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incoerenza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fra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le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descrizioni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ripetute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in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ciascun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programma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 e i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file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stessi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Nei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DBMS,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esiste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una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porzione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della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il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catalogo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o </a:t>
            </a:r>
            <a:r>
              <a:rPr lang="de-DE" altLang="it-IT" sz="1600" err="1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dizionario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che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contiene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una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descrizione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centralizzata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dei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che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può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essere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utilizzata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dai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vari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programmi</a:t>
            </a: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21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40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>
                <a:solidFill>
                  <a:schemeClr val="bg1"/>
                </a:solidFill>
              </a:rPr>
              <a:t>Modelli dei dati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22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4039849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Modelli dei dati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Il modello dei dati è un insieme di costrutti e algoritmi finalizzati a organizzare i dati e descrivere la struttura dei dati in un DBMS.</a:t>
            </a: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23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5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Modelli dei dati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Sono due le principali tipologie di modelli dei dati </a:t>
            </a: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Modelli 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concettuali</a:t>
            </a: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Modelli logici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Modelli fisici</a:t>
            </a: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24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4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Modelli concettuali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Descrivono i dati tramite concetti del mondo reale. I dati sono descritti in modo indipendente dal modello logico. I modello concettuali sono attualmente usati al momento della progettazione della base di dati. Uno dei più affermati è il modello entità-relazione (E-R). Vengono utilizzati nelle fasi preliminari di progettazione.</a:t>
            </a: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25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Modelli concettuali: E-R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Si basa sui concetti di entità e relazione</a:t>
            </a:r>
          </a:p>
          <a:p>
            <a:pPr marL="171450" indent="-171450">
              <a:buBlip>
                <a:blip r:embed="rId2"/>
              </a:buBlip>
            </a:pP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Costrutti fondamentali: Entità, Relazione, attributo</a:t>
            </a:r>
          </a:p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Altri costrutti del modello: Cardinalità, identificatori, attributi composti, gerarchie di generalizzazione, sottoinsiemi</a:t>
            </a: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26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0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E-R: Entità 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Classe di oggetti (fatti, persone, cose) della applicazione di interesse con proprietà comuni e con esistenza “autonoma”</a:t>
            </a: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27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3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E-R: Relazione 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Legame logico fra due o più entità, rilevante nell’applicazione di interesse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Esempi: Residenza (fra persona e città), Esame (fra studente e corso)</a:t>
            </a: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28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Modelli logici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Rappresentano i dati tramite algoritmi indipendenti dalle strutture fisiche dei dati. Utilizzano strutture astratte che riflettono una particolare struttura logica ad albero, grafi, tabelle o oggetti. Sono i più diffusi in ambito commerciale</a:t>
            </a: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29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6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>
                <a:solidFill>
                  <a:schemeClr val="bg1"/>
                </a:solidFill>
              </a:rPr>
              <a:t>Database e DBMS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069170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Modelli logici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Modello Gerarchico: basato sull’uso di strutture ad albero (e quindi gerarchie, da cui il nome), definito durante la prima fase di sviluppo dei DBMS (anni Sessanta),ma tuttora ampiamente utilizzato</a:t>
            </a: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Modello Reticolare: sorto come estensione del linguaggio di programmazione Cobol per la gestione di strutture dati complesse. Il modello reticolare è basato sui grafi, ovvero sulle strutture dati a reticolo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Modello Relazionale: è basato sul concetto di insieme e sulla strutturazione dei dati tramite tabelle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Modello a Oggetti: sviluppato a partire dal 1985, caratterizza i DBMS di nuova concezione. Esso estende alla base di dati alcune caratteristiche dei linguaggi di programmazione orientati ad oggetti</a:t>
            </a: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30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9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Modelli fisici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Il modello fisico rappresenta il database già assemblato, con tutte le tabelle, i campi e le relazioni; che lavora all'interno di un disco rigido del computer, e lì, appunto, opera fisicamente. È la base di dati pronta all'uso, che rispecchia tutto ciò che è stato previsto.</a:t>
            </a: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31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769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Architettura di un DBMS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 lIns="91440" tIns="45720" rIns="91440" bIns="45720" anchor="t"/>
          <a:lstStyle/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Schema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logico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: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descrizione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della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base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di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dati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nel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modello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logico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(Es.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Relazionale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)</a:t>
            </a: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Schema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interno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(o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fisico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):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rappresentazione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dello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schema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logico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per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mezzo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di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strutture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di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memorizzazione</a:t>
            </a:r>
            <a:endParaRPr lang="de-DE" altLang="it-IT" sz="1600">
              <a:latin typeface="Roboto Condensed"/>
              <a:ea typeface="Roboto Condensed"/>
              <a:cs typeface="Roboto Condensed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Schema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esterno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: 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descrizione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di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parte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della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base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di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dati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in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un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modello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logico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: “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viste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”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parziali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,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derivate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, per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l‘utilizzo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da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parte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di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utenti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diversi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per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scopi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diversi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(non tutti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devono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,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vogliono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o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possono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vedere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tutta la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base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di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dati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)</a:t>
            </a: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32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277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9"/>
            <a:ext cx="6690721" cy="882082"/>
          </a:xfrm>
        </p:spPr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Architettura standard di un DBMS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33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32" name="Group 30">
            <a:extLst>
              <a:ext uri="{FF2B5EF4-FFF2-40B4-BE49-F238E27FC236}">
                <a16:creationId xmlns:a16="http://schemas.microsoft.com/office/drawing/2014/main" id="{57A5ADD4-CE42-4327-8AB5-40DD81C52714}"/>
              </a:ext>
            </a:extLst>
          </p:cNvPr>
          <p:cNvGrpSpPr>
            <a:grpSpLocks/>
          </p:cNvGrpSpPr>
          <p:nvPr/>
        </p:nvGrpSpPr>
        <p:grpSpPr bwMode="auto">
          <a:xfrm>
            <a:off x="2829017" y="2317391"/>
            <a:ext cx="6294438" cy="3733800"/>
            <a:chOff x="984" y="1248"/>
            <a:chExt cx="3965" cy="2669"/>
          </a:xfrm>
        </p:grpSpPr>
        <p:sp>
          <p:nvSpPr>
            <p:cNvPr id="33" name="AutoShape 5">
              <a:extLst>
                <a:ext uri="{FF2B5EF4-FFF2-40B4-BE49-F238E27FC236}">
                  <a16:creationId xmlns:a16="http://schemas.microsoft.com/office/drawing/2014/main" id="{807E42BE-7DA3-43BA-ACB5-392F95A1D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" y="3488"/>
              <a:ext cx="624" cy="429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it-IT" altLang="it-IT" sz="2000">
                  <a:latin typeface="Roboto Condensed" panose="02000000000000000000" pitchFamily="2" charset="0"/>
                  <a:ea typeface="Roboto Condensed" panose="02000000000000000000" pitchFamily="2" charset="0"/>
                </a:rPr>
                <a:t>BD</a:t>
              </a:r>
              <a:endParaRPr lang="it-IT" altLang="it-IT" sz="180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5B824345-E55C-45A1-8903-F16B7C466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1716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it-IT" altLang="it-IT" sz="2000">
                  <a:latin typeface="Roboto Condensed" panose="02000000000000000000" pitchFamily="2" charset="0"/>
                  <a:ea typeface="Roboto Condensed" panose="02000000000000000000" pitchFamily="2" charset="0"/>
                </a:rPr>
                <a:t>Schema logico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353DCE15-28CC-4C4A-8312-03728A423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248"/>
              <a:ext cx="1037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it-IT" altLang="it-IT" sz="2000">
                  <a:latin typeface="Roboto Condensed" panose="02000000000000000000" pitchFamily="2" charset="0"/>
                  <a:ea typeface="Roboto Condensed" panose="02000000000000000000" pitchFamily="2" charset="0"/>
                </a:rPr>
                <a:t>Schema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it-IT" altLang="it-IT" sz="2000">
                  <a:latin typeface="Roboto Condensed" panose="02000000000000000000" pitchFamily="2" charset="0"/>
                  <a:ea typeface="Roboto Condensed" panose="02000000000000000000" pitchFamily="2" charset="0"/>
                </a:rPr>
                <a:t>esterno</a:t>
              </a:r>
              <a:endParaRPr lang="it-IT" altLang="it-IT" sz="180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cxnSp>
          <p:nvCxnSpPr>
            <p:cNvPr id="36" name="AutoShape 10">
              <a:extLst>
                <a:ext uri="{FF2B5EF4-FFF2-40B4-BE49-F238E27FC236}">
                  <a16:creationId xmlns:a16="http://schemas.microsoft.com/office/drawing/2014/main" id="{187DC264-7B5B-4058-9E46-8324EB4D49EC}"/>
                </a:ext>
              </a:extLst>
            </p:cNvPr>
            <p:cNvCxnSpPr>
              <a:cxnSpLocks noChangeShapeType="1"/>
              <a:stCxn id="35" idx="2"/>
              <a:endCxn id="34" idx="0"/>
            </p:cNvCxnSpPr>
            <p:nvPr/>
          </p:nvCxnSpPr>
          <p:spPr bwMode="auto">
            <a:xfrm>
              <a:off x="1503" y="1728"/>
              <a:ext cx="1467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11">
              <a:extLst>
                <a:ext uri="{FF2B5EF4-FFF2-40B4-BE49-F238E27FC236}">
                  <a16:creationId xmlns:a16="http://schemas.microsoft.com/office/drawing/2014/main" id="{B8B7BF0B-0611-4702-994F-4F5C32B61422}"/>
                </a:ext>
              </a:extLst>
            </p:cNvPr>
            <p:cNvCxnSpPr>
              <a:cxnSpLocks noChangeShapeType="1"/>
              <a:stCxn id="40" idx="2"/>
              <a:endCxn id="34" idx="0"/>
            </p:cNvCxnSpPr>
            <p:nvPr/>
          </p:nvCxnSpPr>
          <p:spPr bwMode="auto">
            <a:xfrm>
              <a:off x="2967" y="1728"/>
              <a:ext cx="3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12">
              <a:extLst>
                <a:ext uri="{FF2B5EF4-FFF2-40B4-BE49-F238E27FC236}">
                  <a16:creationId xmlns:a16="http://schemas.microsoft.com/office/drawing/2014/main" id="{68F73AE4-5BC2-42F2-A625-3C978740DF38}"/>
                </a:ext>
              </a:extLst>
            </p:cNvPr>
            <p:cNvCxnSpPr>
              <a:cxnSpLocks noChangeShapeType="1"/>
              <a:stCxn id="41" idx="2"/>
              <a:endCxn id="34" idx="0"/>
            </p:cNvCxnSpPr>
            <p:nvPr/>
          </p:nvCxnSpPr>
          <p:spPr bwMode="auto">
            <a:xfrm flipH="1">
              <a:off x="2970" y="1728"/>
              <a:ext cx="1461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861112F6-3358-4D2C-8E9C-ED204D62B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832"/>
              <a:ext cx="1716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it-IT" altLang="it-IT" sz="2000">
                  <a:latin typeface="Roboto Condensed" panose="02000000000000000000" pitchFamily="2" charset="0"/>
                  <a:ea typeface="Roboto Condensed" panose="02000000000000000000" pitchFamily="2" charset="0"/>
                </a:rPr>
                <a:t>Schema interno</a:t>
              </a:r>
              <a:endParaRPr lang="it-IT" altLang="it-IT" sz="180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C27AB13C-3B09-458A-AB97-5D3ED59C5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48"/>
              <a:ext cx="1037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it-IT" altLang="it-IT" sz="2000">
                  <a:latin typeface="Roboto Condensed" panose="02000000000000000000" pitchFamily="2" charset="0"/>
                  <a:ea typeface="Roboto Condensed" panose="02000000000000000000" pitchFamily="2" charset="0"/>
                </a:rPr>
                <a:t>Schema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it-IT" altLang="it-IT" sz="2000">
                  <a:latin typeface="Roboto Condensed" panose="02000000000000000000" pitchFamily="2" charset="0"/>
                  <a:ea typeface="Roboto Condensed" panose="02000000000000000000" pitchFamily="2" charset="0"/>
                </a:rPr>
                <a:t>esterno</a:t>
              </a:r>
              <a:endParaRPr lang="it-IT" altLang="it-IT" sz="180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sp>
          <p:nvSpPr>
            <p:cNvPr id="41" name="Rectangle 24">
              <a:extLst>
                <a:ext uri="{FF2B5EF4-FFF2-40B4-BE49-F238E27FC236}">
                  <a16:creationId xmlns:a16="http://schemas.microsoft.com/office/drawing/2014/main" id="{DBA55902-064D-46A9-A09B-A92A1CD83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" y="1248"/>
              <a:ext cx="1037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it-IT" altLang="it-IT" sz="2000">
                  <a:latin typeface="Roboto Condensed" panose="02000000000000000000" pitchFamily="2" charset="0"/>
                  <a:ea typeface="Roboto Condensed" panose="02000000000000000000" pitchFamily="2" charset="0"/>
                </a:rPr>
                <a:t>Schema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it-IT" altLang="it-IT" sz="2000">
                  <a:latin typeface="Roboto Condensed" panose="02000000000000000000" pitchFamily="2" charset="0"/>
                  <a:ea typeface="Roboto Condensed" panose="02000000000000000000" pitchFamily="2" charset="0"/>
                </a:rPr>
                <a:t>esterno</a:t>
              </a:r>
              <a:endParaRPr lang="it-IT" altLang="it-IT" sz="180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cxnSp>
          <p:nvCxnSpPr>
            <p:cNvPr id="42" name="AutoShape 25">
              <a:extLst>
                <a:ext uri="{FF2B5EF4-FFF2-40B4-BE49-F238E27FC236}">
                  <a16:creationId xmlns:a16="http://schemas.microsoft.com/office/drawing/2014/main" id="{9F8D0663-FBE8-47B1-962D-8A73C52F859D}"/>
                </a:ext>
              </a:extLst>
            </p:cNvPr>
            <p:cNvCxnSpPr>
              <a:cxnSpLocks noChangeShapeType="1"/>
              <a:stCxn id="34" idx="2"/>
              <a:endCxn id="39" idx="0"/>
            </p:cNvCxnSpPr>
            <p:nvPr/>
          </p:nvCxnSpPr>
          <p:spPr bwMode="auto">
            <a:xfrm>
              <a:off x="2970" y="2496"/>
              <a:ext cx="0" cy="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26">
              <a:extLst>
                <a:ext uri="{FF2B5EF4-FFF2-40B4-BE49-F238E27FC236}">
                  <a16:creationId xmlns:a16="http://schemas.microsoft.com/office/drawing/2014/main" id="{89A2949F-9E9D-4D3D-B43F-5191C50590F7}"/>
                </a:ext>
              </a:extLst>
            </p:cNvPr>
            <p:cNvCxnSpPr>
              <a:cxnSpLocks noChangeShapeType="1"/>
              <a:stCxn id="39" idx="2"/>
              <a:endCxn id="33" idx="1"/>
            </p:cNvCxnSpPr>
            <p:nvPr/>
          </p:nvCxnSpPr>
          <p:spPr bwMode="auto">
            <a:xfrm>
              <a:off x="2970" y="3216"/>
              <a:ext cx="0" cy="2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" name="AutoShape 27">
            <a:extLst>
              <a:ext uri="{FF2B5EF4-FFF2-40B4-BE49-F238E27FC236}">
                <a16:creationId xmlns:a16="http://schemas.microsoft.com/office/drawing/2014/main" id="{8E3ED154-BD59-4D38-9377-A842526FB1EF}"/>
              </a:ext>
            </a:extLst>
          </p:cNvPr>
          <p:cNvCxnSpPr>
            <a:cxnSpLocks noChangeShapeType="1"/>
            <a:stCxn id="35" idx="0"/>
          </p:cNvCxnSpPr>
          <p:nvPr/>
        </p:nvCxnSpPr>
        <p:spPr bwMode="auto">
          <a:xfrm flipH="1" flipV="1">
            <a:off x="3095717" y="2012591"/>
            <a:ext cx="557213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28">
            <a:extLst>
              <a:ext uri="{FF2B5EF4-FFF2-40B4-BE49-F238E27FC236}">
                <a16:creationId xmlns:a16="http://schemas.microsoft.com/office/drawing/2014/main" id="{E88E46C1-E695-4D86-9127-90A0A5C32437}"/>
              </a:ext>
            </a:extLst>
          </p:cNvPr>
          <p:cNvCxnSpPr>
            <a:cxnSpLocks noChangeShapeType="1"/>
            <a:stCxn id="35" idx="0"/>
            <a:endCxn id="48" idx="2"/>
          </p:cNvCxnSpPr>
          <p:nvPr/>
        </p:nvCxnSpPr>
        <p:spPr bwMode="auto">
          <a:xfrm flipV="1">
            <a:off x="3652136" y="2015826"/>
            <a:ext cx="650258" cy="30156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29">
            <a:extLst>
              <a:ext uri="{FF2B5EF4-FFF2-40B4-BE49-F238E27FC236}">
                <a16:creationId xmlns:a16="http://schemas.microsoft.com/office/drawing/2014/main" id="{605BAC01-B3DE-4269-8340-DBA76E43EDA1}"/>
              </a:ext>
            </a:extLst>
          </p:cNvPr>
          <p:cNvCxnSpPr>
            <a:cxnSpLocks noChangeShapeType="1"/>
            <a:stCxn id="40" idx="0"/>
            <a:endCxn id="49" idx="2"/>
          </p:cNvCxnSpPr>
          <p:nvPr/>
        </p:nvCxnSpPr>
        <p:spPr bwMode="auto">
          <a:xfrm flipH="1" flipV="1">
            <a:off x="5949425" y="2015171"/>
            <a:ext cx="26811" cy="30222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 Box 31">
            <a:extLst>
              <a:ext uri="{FF2B5EF4-FFF2-40B4-BE49-F238E27FC236}">
                <a16:creationId xmlns:a16="http://schemas.microsoft.com/office/drawing/2014/main" id="{D935EAE1-84F8-4C44-83F9-4A06E619E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492" y="1642704"/>
            <a:ext cx="8242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Roboto Condensed" panose="02000000000000000000" pitchFamily="2" charset="0"/>
                <a:ea typeface="Roboto Condensed" panose="02000000000000000000" pitchFamily="2" charset="0"/>
              </a:rPr>
              <a:t>utente</a:t>
            </a:r>
            <a:endParaRPr lang="it-IT" altLang="it-IT" sz="1800" u="sng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8" name="Text Box 34">
            <a:extLst>
              <a:ext uri="{FF2B5EF4-FFF2-40B4-BE49-F238E27FC236}">
                <a16:creationId xmlns:a16="http://schemas.microsoft.com/office/drawing/2014/main" id="{25B48701-4452-428E-A7E3-4D3BE1CF8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0261" y="1615716"/>
            <a:ext cx="8242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Roboto Condensed" panose="02000000000000000000" pitchFamily="2" charset="0"/>
                <a:ea typeface="Roboto Condensed" panose="02000000000000000000" pitchFamily="2" charset="0"/>
              </a:rPr>
              <a:t>utente</a:t>
            </a:r>
          </a:p>
        </p:txBody>
      </p:sp>
      <p:sp>
        <p:nvSpPr>
          <p:cNvPr id="49" name="Text Box 35">
            <a:extLst>
              <a:ext uri="{FF2B5EF4-FFF2-40B4-BE49-F238E27FC236}">
                <a16:creationId xmlns:a16="http://schemas.microsoft.com/office/drawing/2014/main" id="{0EA2C790-1CE1-4EC0-9A05-CB20DD070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92" y="1615061"/>
            <a:ext cx="8242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Roboto Condensed" panose="02000000000000000000" pitchFamily="2" charset="0"/>
                <a:ea typeface="Roboto Condensed" panose="02000000000000000000" pitchFamily="2" charset="0"/>
              </a:rPr>
              <a:t>utente</a:t>
            </a:r>
          </a:p>
        </p:txBody>
      </p:sp>
      <p:cxnSp>
        <p:nvCxnSpPr>
          <p:cNvPr id="50" name="AutoShape 36">
            <a:extLst>
              <a:ext uri="{FF2B5EF4-FFF2-40B4-BE49-F238E27FC236}">
                <a16:creationId xmlns:a16="http://schemas.microsoft.com/office/drawing/2014/main" id="{0913AA12-3C16-4D5F-99FB-65551D206D07}"/>
              </a:ext>
            </a:extLst>
          </p:cNvPr>
          <p:cNvCxnSpPr>
            <a:cxnSpLocks noChangeShapeType="1"/>
            <a:stCxn id="41" idx="0"/>
            <a:endCxn id="51" idx="2"/>
          </p:cNvCxnSpPr>
          <p:nvPr/>
        </p:nvCxnSpPr>
        <p:spPr bwMode="auto">
          <a:xfrm flipH="1" flipV="1">
            <a:off x="7813150" y="2015170"/>
            <a:ext cx="487186" cy="30222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Text Box 37">
            <a:extLst>
              <a:ext uri="{FF2B5EF4-FFF2-40B4-BE49-F238E27FC236}">
                <a16:creationId xmlns:a16="http://schemas.microsoft.com/office/drawing/2014/main" id="{283D28EA-7DCD-4527-B5A9-118B66954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017" y="1615060"/>
            <a:ext cx="8242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Roboto Condensed" panose="02000000000000000000" pitchFamily="2" charset="0"/>
                <a:ea typeface="Roboto Condensed" panose="02000000000000000000" pitchFamily="2" charset="0"/>
              </a:rPr>
              <a:t>utente</a:t>
            </a:r>
            <a:endParaRPr lang="it-IT" altLang="it-IT" sz="1800" u="sng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52" name="AutoShape 40">
            <a:extLst>
              <a:ext uri="{FF2B5EF4-FFF2-40B4-BE49-F238E27FC236}">
                <a16:creationId xmlns:a16="http://schemas.microsoft.com/office/drawing/2014/main" id="{D9C72D79-7C39-4190-ACAB-C6407365284B}"/>
              </a:ext>
            </a:extLst>
          </p:cNvPr>
          <p:cNvCxnSpPr>
            <a:cxnSpLocks noChangeShapeType="1"/>
            <a:stCxn id="41" idx="0"/>
          </p:cNvCxnSpPr>
          <p:nvPr/>
        </p:nvCxnSpPr>
        <p:spPr bwMode="auto">
          <a:xfrm flipV="1">
            <a:off x="8300336" y="2011935"/>
            <a:ext cx="434181" cy="305456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 Box 37">
            <a:extLst>
              <a:ext uri="{FF2B5EF4-FFF2-40B4-BE49-F238E27FC236}">
                <a16:creationId xmlns:a16="http://schemas.microsoft.com/office/drawing/2014/main" id="{D7176192-DE43-4956-BF22-5487CFD31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5744" y="1621802"/>
            <a:ext cx="8242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Roboto Condensed" panose="02000000000000000000" pitchFamily="2" charset="0"/>
                <a:ea typeface="Roboto Condensed" panose="02000000000000000000" pitchFamily="2" charset="0"/>
              </a:rPr>
              <a:t>utente</a:t>
            </a:r>
            <a:endParaRPr lang="it-IT" altLang="it-IT" sz="1800" u="sng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57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Schemi e istanze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 ogni base di dati esistono: </a:t>
            </a: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Lo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schema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: invariante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nel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tempo,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che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ne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descrive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la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struttura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quali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contiene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sono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strutturati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L’istanza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: i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valori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attuali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che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possono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cambiare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anche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molto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rapidamente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per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inserzioni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modifiche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cancellazioni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34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77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Linguaggi per definire il Modello dei dati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 lIns="91440" tIns="45720" rIns="91440" bIns="45720" anchor="t"/>
          <a:lstStyle/>
          <a:p>
            <a:r>
              <a:rPr lang="it-IT" sz="1600">
                <a:latin typeface="Roboto Condensed"/>
                <a:ea typeface="Roboto Condensed"/>
                <a:cs typeface="Roboto Condensed"/>
              </a:rPr>
              <a:t>È evidente che un DBMS è un insieme di programmi atti ad </a:t>
            </a:r>
            <a:r>
              <a:rPr lang="it-IT" sz="1600" err="1">
                <a:latin typeface="Roboto Condensed"/>
                <a:ea typeface="Roboto Condensed"/>
                <a:cs typeface="Roboto Condensed"/>
              </a:rPr>
              <a:t>affettaure</a:t>
            </a:r>
            <a:r>
              <a:rPr lang="it-IT" sz="1600">
                <a:latin typeface="Roboto Condensed"/>
                <a:ea typeface="Roboto Condensed"/>
                <a:cs typeface="Roboto Condensed"/>
              </a:rPr>
              <a:t> interventi su un DB attraverso le seguenti modalità </a:t>
            </a: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en-US" sz="1600" err="1">
                <a:latin typeface="Roboto Condensed"/>
                <a:ea typeface="Roboto Condensed"/>
                <a:cs typeface="Roboto Condensed"/>
              </a:rPr>
              <a:t>Direttamente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dall’utente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,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tramite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particolari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comandi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appartenenti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ai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linguaggi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accettati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dal DBMS</a:t>
            </a: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en-US" sz="1600" err="1">
                <a:latin typeface="Roboto Condensed"/>
                <a:ea typeface="Roboto Condensed"/>
                <a:cs typeface="Roboto Condensed"/>
              </a:rPr>
              <a:t>Attraveso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programmi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scritti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completamente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in uno o piu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linguaggi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di cui sopra</a:t>
            </a: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en-US" sz="1600" err="1">
                <a:latin typeface="Roboto Condensed"/>
                <a:ea typeface="Roboto Condensed"/>
                <a:cs typeface="Roboto Condensed"/>
              </a:rPr>
              <a:t>Tramite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programmi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scritti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in un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linguaggio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di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programmazione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che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ingloba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i </a:t>
            </a:r>
            <a:r>
              <a:rPr lang="en-US" sz="1600" err="1">
                <a:latin typeface="Roboto Condensed"/>
                <a:ea typeface="Roboto Condensed"/>
                <a:cs typeface="Roboto Condensed"/>
              </a:rPr>
              <a:t>comandi</a:t>
            </a:r>
            <a:r>
              <a:rPr lang="en-US" sz="1600">
                <a:latin typeface="Roboto Condensed"/>
                <a:ea typeface="Roboto Condensed"/>
                <a:cs typeface="Roboto Condensed"/>
              </a:rPr>
              <a:t> di cui sopra</a:t>
            </a: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Ma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quali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sono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questi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 </a:t>
            </a:r>
            <a:r>
              <a:rPr lang="de-DE" altLang="it-IT" sz="1600" err="1">
                <a:latin typeface="Roboto Condensed"/>
                <a:ea typeface="Roboto Condensed"/>
                <a:cs typeface="Roboto Condensed"/>
              </a:rPr>
              <a:t>linguaggi</a:t>
            </a:r>
            <a:r>
              <a:rPr lang="de-DE" altLang="it-IT" sz="1600">
                <a:latin typeface="Roboto Condensed"/>
                <a:ea typeface="Roboto Condensed"/>
                <a:cs typeface="Roboto Condensed"/>
              </a:rPr>
              <a:t>?</a:t>
            </a: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35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73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Linguaggi per definire il Modello dei dati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 ogni base di dati esistono: </a:t>
            </a: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Schema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logico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schemi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esterni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: Data Definition language (DDL)</a:t>
            </a: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Vincoli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integrità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(DDL)</a:t>
            </a: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Operazioni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sui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dati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: Data Manipulation Language (DML)</a:t>
            </a: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Direttive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per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influenzare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lo schema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fisico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migliorando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l’efficienza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: Storage Definition Language (SDL)</a:t>
            </a: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Interrogare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la base di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dati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Query Language (QL)</a:t>
            </a: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36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441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>
                <a:solidFill>
                  <a:schemeClr val="bg1"/>
                </a:solidFill>
              </a:rPr>
              <a:t>Modello Relazionale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37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1885153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Modello Relazionale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Introdotto negli anni ’70 per favorire l’indipendenza dei dati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Disponibile come modello logico in DBMS reali nel 1981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È fondato sul concetto matematico di relazione (teoria degli insiemi)</a:t>
            </a:r>
          </a:p>
          <a:p>
            <a:pPr marL="171450" indent="-171450">
              <a:buBlip>
                <a:blip r:embed="rId2"/>
              </a:buBlip>
            </a:pP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Le </a:t>
            </a:r>
            <a:r>
              <a:rPr lang="it-IT" alt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relazioni</a:t>
            </a: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hanno una rappresentazione naturale per mezzo di </a:t>
            </a:r>
            <a:r>
              <a:rPr lang="it-IT" alt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tabelle</a:t>
            </a: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Descrive in modo efficace il modello logico, senza riferirsi al livello fisico</a:t>
            </a:r>
          </a:p>
          <a:p>
            <a:pPr marL="171450" indent="-171450">
              <a:buBlip>
                <a:blip r:embed="rId2"/>
              </a:buBlip>
            </a:pPr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38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07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Modello Relazionale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Il costrutto di base per la descrizione di dei dati è la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relazione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Una relazione viene definita sotto forma di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tabella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endParaRPr lang="en-IT" sz="1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Ogni tabella ha una serie di colonne, ognuna di esse definisce un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attributo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unico  della tabella</a:t>
            </a:r>
          </a:p>
          <a:p>
            <a:endParaRPr lang="it-IT" sz="1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Le righe della tabella rappresentano specifici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record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o </a:t>
            </a:r>
            <a:r>
              <a:rPr lang="it-IT" sz="1600" b="1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diverse fra loro</a:t>
            </a:r>
            <a:endParaRPr lang="it-IT" sz="1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39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Introduzione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3466556"/>
            <a:ext cx="9229292" cy="2596893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Database</a:t>
            </a: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DBMS</a:t>
            </a: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4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88F65E8E-DCA7-47B8-BAC5-0858D16B6046}"/>
              </a:ext>
            </a:extLst>
          </p:cNvPr>
          <p:cNvSpPr txBox="1">
            <a:spLocks/>
          </p:cNvSpPr>
          <p:nvPr/>
        </p:nvSpPr>
        <p:spPr>
          <a:xfrm>
            <a:off x="1153424" y="2549794"/>
            <a:ext cx="9229292" cy="77031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Per comprendere appieno cos’è un database e quali sono i vantaggi legati al suo impiego, è necessario definire in modo esatto e preciso cosa si intende per:</a:t>
            </a:r>
          </a:p>
        </p:txBody>
      </p:sp>
    </p:spTree>
    <p:extLst>
      <p:ext uri="{BB962C8B-B14F-4D97-AF65-F5344CB8AC3E}">
        <p14:creationId xmlns:p14="http://schemas.microsoft.com/office/powerpoint/2010/main" val="153238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Modello Relazionale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Il costrutto di base per la descrizione di dei dati è la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relazione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Una relazione viene definita sotto forma di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tabella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endParaRPr lang="en-IT" sz="1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Ogni tabella ha una serie di colonne, ognuna di esse definisce un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attributo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unico  della tabella</a:t>
            </a:r>
          </a:p>
          <a:p>
            <a:endParaRPr lang="it-IT" sz="1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Le righe della tabella rappresentano specifici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record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o </a:t>
            </a:r>
            <a:r>
              <a:rPr lang="it-IT" sz="1600" b="1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diverse fra loro</a:t>
            </a:r>
            <a:endParaRPr lang="it-IT" sz="1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40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2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Modello Relazionale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Una tabella rappresenta una relazione se: </a:t>
            </a: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 valori di ogni colonna sono omogenei fra loro (stesso dominio)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Le righe sono diverse fra loro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Le intestazioni delle colonne (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attributi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 sono diverse fra loro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Inoltre, in una tabella l’ordinamento delle righe e delle colonne e irrilevante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altLang="it-IT" sz="160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modello è basato su valori</a:t>
            </a: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: i riferimenti fra dati in relazioni diverse sono rappresentati per mezzo dei valori stessi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41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66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Struttura basata su valori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42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A6A4318-7C1F-4644-9704-F5F8662B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891" y="2340301"/>
            <a:ext cx="6976293" cy="38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96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Modello Relazionale: notazioni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Una tabella rappresenta una relazione se: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Schema di relazione : un nome di relazione R con un insieme di attributi X = {A1, … , An} e corrispondenti domini D1, … ,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Dn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si può denotare come : </a:t>
            </a:r>
            <a:r>
              <a:rPr lang="it-IT" sz="1600">
                <a:highlight>
                  <a:srgbClr val="FFFF00"/>
                </a:highlight>
                <a:latin typeface="Roboto Condensed" panose="02000000000000000000" pitchFamily="2" charset="0"/>
                <a:ea typeface="Roboto Condensed" panose="02000000000000000000" pitchFamily="2" charset="0"/>
              </a:rPr>
              <a:t>R(A1:D1, … , </a:t>
            </a:r>
            <a:r>
              <a:rPr lang="it-IT" sz="1600" err="1">
                <a:highlight>
                  <a:srgbClr val="FFFF00"/>
                </a:highlight>
                <a:latin typeface="Roboto Condensed" panose="02000000000000000000" pitchFamily="2" charset="0"/>
                <a:ea typeface="Roboto Condensed" panose="02000000000000000000" pitchFamily="2" charset="0"/>
              </a:rPr>
              <a:t>An:Dn</a:t>
            </a:r>
            <a:r>
              <a:rPr lang="it-IT" sz="1600">
                <a:highlight>
                  <a:srgbClr val="FFFF00"/>
                </a:highlight>
                <a:latin typeface="Roboto Condensed" panose="02000000000000000000" pitchFamily="2" charset="0"/>
                <a:ea typeface="Roboto Condensed" panose="02000000000000000000" pitchFamily="2" charset="0"/>
              </a:rPr>
              <a:t>) oppure R(A1, … , An)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Istanza di relazione su uno schema R(X): insieme r di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su X </a:t>
            </a: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43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Informazione incompleta: valore NULL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2960877"/>
          </a:xfrm>
        </p:spPr>
        <p:txBody>
          <a:bodyPr/>
          <a:lstStyle/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VALORE NULLO: può essere interpretato in tre modi differenti: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valore sconosciuto : esiste un valore del dominio, ma non è noto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valore inesistente : non esiste un valore del dominio.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valore senza informazione : non è noto se esista o meno un valore del dominio.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I DBMS NON DISTINGUONO I TIPI DI VALORE NULLO (implicitamente adottano l’interpretazione SENZA INFORMAZIONE )</a:t>
            </a:r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44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Vincoli di Integrità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 DBMS deve prevenire l’immissione di informazioni non corrette.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Ad uno schema di base di dati si può associare un insieme di vincoli di integrità.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Tipi di vincoli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Intrarelazionali : il suo soddisfacimento è definito rispetto a singole relazioni di una base di dati</a:t>
            </a:r>
          </a:p>
          <a:p>
            <a:endParaRPr lang="it-IT" sz="18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628650" lvl="2" indent="-171450" algn="l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</a:pPr>
            <a:r>
              <a:rPr lang="it-IT" sz="14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Vincoli di </a:t>
            </a:r>
            <a:r>
              <a:rPr lang="it-IT" sz="14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tupla</a:t>
            </a:r>
            <a:endParaRPr lang="it-IT" sz="14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628650" lvl="2" indent="-171450" algn="l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</a:pPr>
            <a:r>
              <a:rPr lang="it-IT" sz="14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Vincoli di chiave</a:t>
            </a:r>
          </a:p>
          <a:p>
            <a:pPr marL="457200" lvl="2" algn="l">
              <a:lnSpc>
                <a:spcPct val="100000"/>
              </a:lnSpc>
              <a:spcBef>
                <a:spcPts val="0"/>
              </a:spcBef>
            </a:pPr>
            <a:endParaRPr lang="it-IT" sz="14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Interrelazionali : vincoli che coinvolgono più relazioni della Base di Dati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628650" lvl="2" indent="-171450" algn="l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</a:pPr>
            <a:r>
              <a:rPr lang="it-IT" sz="14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Vincoli di </a:t>
            </a:r>
            <a:r>
              <a:rPr lang="it-IT" sz="14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integrita</a:t>
            </a:r>
            <a:r>
              <a:rPr lang="it-IT" sz="14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referenziale(o vincoli di </a:t>
            </a:r>
            <a:r>
              <a:rPr lang="it-IT" sz="14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foreign</a:t>
            </a:r>
            <a:r>
              <a:rPr lang="it-IT" sz="14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key)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45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7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Vincoli di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tupla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1799999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Esprimono condizioni sui valori di ciascuna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tupla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indipendentemente dalle altre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Fondamentali per garantire che ciascun insieme di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sullo schema rappresenti informazioni corrette per l’applicazione. 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 particolare, un vincolo di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tupla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si definisce vincolo di dominio se coinvolge un solo attributo.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46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A4B836-F9AE-4E63-835F-2D80DD9A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276" y="4192357"/>
            <a:ext cx="4269649" cy="1976923"/>
          </a:xfrm>
          <a:prstGeom prst="rect">
            <a:avLst/>
          </a:prstGeom>
        </p:spPr>
      </p:pic>
      <p:sp>
        <p:nvSpPr>
          <p:cNvPr id="7" name="Subtitle 5">
            <a:extLst>
              <a:ext uri="{FF2B5EF4-FFF2-40B4-BE49-F238E27FC236}">
                <a16:creationId xmlns:a16="http://schemas.microsoft.com/office/drawing/2014/main" id="{44AD4E8C-F7B3-40A1-BB71-59C99FC35331}"/>
              </a:ext>
            </a:extLst>
          </p:cNvPr>
          <p:cNvSpPr txBox="1">
            <a:spLocks/>
          </p:cNvSpPr>
          <p:nvPr/>
        </p:nvSpPr>
        <p:spPr>
          <a:xfrm>
            <a:off x="6640496" y="4192357"/>
            <a:ext cx="4347385" cy="197692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Una possibile sintassi per esprimere vincoli di questo tipo è quella che permette di definire espressioni booleane (cioè, con connettivi AND, OR, e NOT) confrontando valori di attributo o espressioni aritmetiche su valori di attributo. 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Es (Voto &gt;= 18 AND Voto &lt;= 30 AND LODE = ‘NO’) OR (Voto = 30  AND LODE = ‘SI’)</a:t>
            </a:r>
          </a:p>
        </p:txBody>
      </p:sp>
    </p:spTree>
    <p:extLst>
      <p:ext uri="{BB962C8B-B14F-4D97-AF65-F5344CB8AC3E}">
        <p14:creationId xmlns:p14="http://schemas.microsoft.com/office/powerpoint/2010/main" val="27420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Vincoli di chiave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Si definisce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chiave 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l’attributo o l’insieme di attributi che permettono di identificare univocamente la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tupla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all’interno della relazione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Si definisce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chiave primaria 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la chiave candidata con il minor numero di attributi (non ammette valori nulli)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 altre parole, se in una relazione R(A,B,C,D) dichiaro un vincolo di chiave su {A,B}, sto asserendo che in tutte le istanze della basi di dati, non esistono due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della relazione R che coincidono negli attributi A e B e sto anche asserendo che nessun sottoinsieme proprio di {A,B} è una chiave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Non ci sono limitazioni per il numero di vincoli di chiave che si definiscono per una relazione (a parte il limite derivante dal numero di attributi)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47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2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Vincoli di Integrità referenziale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1718003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Informazioni in tabelle diverse sono collegati attraverso valori comuni, in particolare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attraverso i valori delle chiave primarie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 vincolo di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integrità referenziale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detto anche vincolo di </a:t>
            </a:r>
            <a:r>
              <a:rPr lang="it-IT" sz="1600" b="1" err="1">
                <a:latin typeface="Roboto Condensed" panose="02000000000000000000" pitchFamily="2" charset="0"/>
                <a:ea typeface="Roboto Condensed" panose="02000000000000000000" pitchFamily="2" charset="0"/>
              </a:rPr>
              <a:t>foreign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 key 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(o di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chiave esterna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), fra un insieme di attributi X di una relazione R1 e un’altra relazione R2 impone ai valori su X di ciascuna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tupla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dell’istanza di R1 di comparire come valori della chiave primaria dell’istanza di R2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48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A4E6825-64D5-48A6-B6CF-1157D937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54" y="3968794"/>
            <a:ext cx="5947346" cy="26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49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85900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Cos’è un Database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6" y="2547541"/>
            <a:ext cx="10056715" cy="3147309"/>
          </a:xfrm>
        </p:spPr>
        <p:txBody>
          <a:bodyPr/>
          <a:lstStyle/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Database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può essere definito come un insieme di informazioni strettamente correlate e memorizzate su un supporto di memoria di massa che possono essere manipolate da più programmi applicativi.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Database -&gt; Dati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Finora abbiamo visto i dati come file, campi, variabili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ecc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… ma i database collezionano dati appartenenti allo stesso dominio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 i="1">
                <a:latin typeface="Roboto Condensed" panose="02000000000000000000" pitchFamily="2" charset="0"/>
                <a:ea typeface="Roboto Condensed" panose="02000000000000000000" pitchFamily="2" charset="0"/>
              </a:rPr>
              <a:t>Esempi di collezioni di un determinato dominio: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>
                <a:latin typeface="Roboto Condensed" panose="02000000000000000000" pitchFamily="2" charset="0"/>
                <a:ea typeface="Roboto Condensed" panose="02000000000000000000" pitchFamily="2" charset="0"/>
              </a:rPr>
              <a:t>Applicazioni bancarie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>
                <a:latin typeface="Roboto Condensed" panose="02000000000000000000" pitchFamily="2" charset="0"/>
                <a:ea typeface="Roboto Condensed" panose="02000000000000000000" pitchFamily="2" charset="0"/>
              </a:rPr>
              <a:t>E-Commerce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i="1">
                <a:latin typeface="Roboto Condensed" panose="02000000000000000000" pitchFamily="2" charset="0"/>
                <a:ea typeface="Roboto Condensed" panose="02000000000000000000" pitchFamily="2" charset="0"/>
              </a:rPr>
              <a:t>…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5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6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SQL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SQL non identifica un prodotto commerciale, ma un linguaggio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È un linguaggio, che serve per eseguire varie operazioni sia sui dati che sulle strutture che li contengono. La sigla, acronimo di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Structured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Query Language, è ormai diventata sinonimo di linguaggio standard per la gestione dei database relazionali.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linguaggio per la gestione di database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relazionali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quindi assolve alle funzioni di Data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Languge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(linguaggio di descrizione dei dati e delle strutture che li conterranno), di Data Manager Language (linguaggio per la manipolazione dei dati) e di linguaggio di interrogazione(QL). 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50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SQL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Linguaggio standard per la gestione di DB relazionali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Dichiarativo: si dichiara cosa si vuole ottenere e come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Estensione dell’algebra relazionale: calcoli, ordinamenti e raggruppamenti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Identificatori: sono i nomi di tabelle e di colonne (max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len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18 caratteri)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Colonne specificate con la dot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notation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: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NomeTabella.NomeColonna</a:t>
            </a: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51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SQL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Fornisce operatori aritmetici e relazionali per definire le operazioni che vogliamo: </a:t>
            </a:r>
          </a:p>
          <a:p>
            <a:r>
              <a:rPr lang="it-IT" sz="160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	</a:t>
            </a:r>
            <a:r>
              <a:rPr lang="it-IT" altLang="it-IT" sz="160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  -   *   /   ^   &amp;   &gt;   &lt;   =   &lt;=   &gt;=   &lt;&gt;   </a:t>
            </a:r>
            <a:r>
              <a:rPr lang="it-IT" altLang="it-IT" sz="160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Between</a:t>
            </a:r>
            <a:r>
              <a:rPr lang="it-IT" altLang="it-IT" sz="160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IN  LIKE … </a:t>
            </a:r>
            <a:endParaRPr lang="it-IT" sz="160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Operatori logici: </a:t>
            </a:r>
            <a:r>
              <a:rPr lang="it-IT" sz="160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AND OR NOT XOR …</a:t>
            </a:r>
            <a:endParaRPr lang="it-IT" sz="340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Le stringhe sono delimitate con apici o apici doppi (‘ o </a:t>
            </a: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“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Fornisce i valore NULL (assenza di informazione)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52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2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SQL: Tipi di dati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53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27B2886-203C-4856-A884-2A27A9D4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156" y="2326109"/>
            <a:ext cx="6346609" cy="390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929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SQL: DDL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Il DDL di SQL permette di definire schemi di relazioni (o “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table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”, tabelle), modificarli ed eliminarli 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Permette di inoltre di specificare vincoli, sia a livello di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tupla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(o “riga”) che a livello di tabella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Inoltre si possono definire viste (“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view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”), ovvero tabelle virtuali, e indici, per accedere efficientemente ai dati (questi ultimi li vedremo in SI L-B)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54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98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Creazione ed eliminazione di tabelle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Mediante l’istruzione CREATE TABLE si definisce lo schema di una tabella e se ne crea un’istanza vuota 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Per ogni attributo va specificato il dominio, un eventuale valore di default e eventuali vincoli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Infine possono essere espressi altri vincoli a livello di tabella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Mediante l’istruzione DROP TABLE è possibile eliminare lo schema di una tabella (e conseguentemente la corrispondente istanza) 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55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2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Creazione di tabelle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CREATE TABLE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Imp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	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CodImp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char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(4)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PRIMARY KEY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	CF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char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(16) NOT NULL UNIQUE, -- chiave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	Cognome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varchar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(60) NOT NULL,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	Nome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varchar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(30) NOT NULL,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	Sede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char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(3)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REFERENCES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Sedi(Sede), -- FK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	Ruolo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char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(20) DEFAULT ‘Programmatore’,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	Stipendio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int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CHECK (Stipendio &gt; 0),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	UNIQUE (Cognome, Nome) -- chiave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 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56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39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Modifica di tabelle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Mediante l’istruzione ALTER TABLE è possibile modificare lo schema di una tabella aggiungendo attributi o aggiungendo o rimuovendo vincoli. 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/>
              <a:t>ALTER TABLE Imp </a:t>
            </a:r>
          </a:p>
          <a:p>
            <a:r>
              <a:rPr lang="en-US" sz="1600"/>
              <a:t>	ADD COLUMN </a:t>
            </a:r>
            <a:r>
              <a:rPr lang="en-US" sz="1600" err="1"/>
              <a:t>Sesso</a:t>
            </a:r>
            <a:r>
              <a:rPr lang="en-US" sz="1600"/>
              <a:t> char(1) CHECK (</a:t>
            </a:r>
            <a:r>
              <a:rPr lang="en-US" sz="1600" err="1"/>
              <a:t>Sesso</a:t>
            </a:r>
            <a:r>
              <a:rPr lang="en-US" sz="1600"/>
              <a:t> in (‘M’,‘F’)) </a:t>
            </a:r>
          </a:p>
          <a:p>
            <a:r>
              <a:rPr lang="en-US" sz="1600"/>
              <a:t>	ADD CONSTRAINT </a:t>
            </a:r>
            <a:r>
              <a:rPr lang="en-US" sz="1600" err="1"/>
              <a:t>StipendioMax</a:t>
            </a:r>
            <a:r>
              <a:rPr lang="en-US" sz="1600"/>
              <a:t> CHECK (</a:t>
            </a:r>
            <a:r>
              <a:rPr lang="en-US" sz="1600" err="1"/>
              <a:t>Stipendio</a:t>
            </a:r>
            <a:r>
              <a:rPr lang="en-US" sz="1600"/>
              <a:t> &lt; 4000) </a:t>
            </a:r>
          </a:p>
          <a:p>
            <a:r>
              <a:rPr lang="en-US" sz="1600"/>
              <a:t>	DROP CONSTRAINT </a:t>
            </a:r>
            <a:r>
              <a:rPr lang="en-US" sz="1600" err="1"/>
              <a:t>StipendioPositivo</a:t>
            </a:r>
            <a:r>
              <a:rPr lang="en-US" sz="1600"/>
              <a:t> DROP UNIQUE(</a:t>
            </a:r>
            <a:r>
              <a:rPr lang="en-US" sz="1600" err="1"/>
              <a:t>Cognome,Nome</a:t>
            </a:r>
            <a:r>
              <a:rPr lang="en-US" sz="1600"/>
              <a:t>);</a:t>
            </a: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57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50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Modifica di tabelle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FontTx/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Se si aggiunge un attributo con vincolo NOT NULL, bisogna prevedere un valore di default, che il sistema assegnerà automaticamente a tutte le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già presenti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ADD COLUMN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Istruzione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char(10) NOT NULL DEFAULT ‘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Laurea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’</a:t>
            </a: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58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Data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Manipulation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Language (DML)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 lIns="91440" tIns="45720" rIns="91440" bIns="45720" anchor="t"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/>
                <a:ea typeface="Roboto Condensed"/>
                <a:cs typeface="Roboto Condensed"/>
              </a:rPr>
              <a:t>Le istruzioni principali del DML sono: </a:t>
            </a: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  <a:cs typeface="Roboto Condensed"/>
            </a:endParaRPr>
          </a:p>
          <a:p>
            <a:pPr marL="171450" indent="-171450">
              <a:buFontTx/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/>
                <a:ea typeface="Roboto Condensed"/>
                <a:cs typeface="Roboto Condensed"/>
              </a:rPr>
              <a:t>INSERT inserisce nuove </a:t>
            </a:r>
            <a:r>
              <a:rPr lang="it-IT" sz="1600" err="1">
                <a:latin typeface="Roboto Condensed"/>
                <a:ea typeface="Roboto Condensed"/>
                <a:cs typeface="Roboto Condensed"/>
              </a:rPr>
              <a:t>tuple</a:t>
            </a:r>
            <a:r>
              <a:rPr lang="it-IT" sz="1600">
                <a:latin typeface="Roboto Condensed"/>
                <a:ea typeface="Roboto Condensed"/>
                <a:cs typeface="Roboto Condensed"/>
              </a:rPr>
              <a:t> nel DB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/>
                <a:ea typeface="Roboto Condensed"/>
                <a:cs typeface="Roboto Condensed"/>
              </a:rPr>
              <a:t>DELETE elimina </a:t>
            </a:r>
            <a:r>
              <a:rPr lang="it-IT" sz="1600" err="1">
                <a:latin typeface="Roboto Condensed"/>
                <a:ea typeface="Roboto Condensed"/>
                <a:cs typeface="Roboto Condensed"/>
              </a:rPr>
              <a:t>tuple</a:t>
            </a:r>
            <a:r>
              <a:rPr lang="it-IT" sz="1600">
                <a:latin typeface="Roboto Condensed"/>
                <a:ea typeface="Roboto Condensed"/>
                <a:cs typeface="Roboto Condensed"/>
              </a:rPr>
              <a:t> dal DB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/>
                <a:ea typeface="Roboto Condensed"/>
                <a:cs typeface="Roboto Condensed"/>
              </a:rPr>
              <a:t>UPDATE modifica </a:t>
            </a:r>
            <a:r>
              <a:rPr lang="it-IT" sz="1600" err="1">
                <a:latin typeface="Roboto Condensed"/>
                <a:ea typeface="Roboto Condensed"/>
                <a:cs typeface="Roboto Condensed"/>
              </a:rPr>
              <a:t>tuple</a:t>
            </a:r>
            <a:r>
              <a:rPr lang="it-IT" sz="1600">
                <a:latin typeface="Roboto Condensed"/>
                <a:ea typeface="Roboto Condensed"/>
                <a:cs typeface="Roboto Condensed"/>
              </a:rPr>
              <a:t> del DB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/>
                <a:ea typeface="Roboto Condensed"/>
                <a:cs typeface="Roboto Condensed"/>
              </a:rPr>
              <a:t>DELETE e UPDATE possono fare uso di condizioni per specificare le </a:t>
            </a:r>
            <a:r>
              <a:rPr lang="it-IT" sz="1600" err="1">
                <a:latin typeface="Roboto Condensed"/>
                <a:ea typeface="Roboto Condensed"/>
                <a:cs typeface="Roboto Condensed"/>
              </a:rPr>
              <a:t>tuple</a:t>
            </a:r>
            <a:r>
              <a:rPr lang="it-IT" sz="1600">
                <a:latin typeface="Roboto Condensed"/>
                <a:ea typeface="Roboto Condensed"/>
                <a:cs typeface="Roboto Condensed"/>
              </a:rPr>
              <a:t> da cancellare o modificare</a:t>
            </a: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59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9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DBMS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DataBase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Management System (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DBMS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 è un sistema software per la gestione di basi di dati e si occupa dell'aggiornamento, della manutenzione e della consultazione di un insieme di registrazioni contenute in un supporto di memoria di massa.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Il DBMS è costituito dal database + un insieme di programmi, che sono rivolti alla gestione di dati memorizzati in archivi.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6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07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INSERT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È l’istruzione che permette di inserire nuove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sul DB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INSERT INTO Sedi(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Sede,Responsabile,Citta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 VALUES (‘S04’,‘Bruni’,‘Firenze’)</a:t>
            </a:r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Ci deve essere corrispondenza tra attributi e valori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La lista degli attributi si può omettere, nel qual caso vale l’ordine con cui sono stati definiti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Se la lista non include tutti gli attributi, i restanti assumono valore NULL (se ammesso) o il valore di default (se specificato)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60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9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DELETE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L’istruzione DELETE può fare uso di una condizione per specificare le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da cancellare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DELETE FROM Sedi -- elimina le sedi di Bologna 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WHERE Citta = ‘Bologna’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61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11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UPDATE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L’istruzione UPDATE può fare uso di una condizione per specificare le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da modificare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UPDATE Sedi SET Responsabile = ‘Bruni’, Citta = ‘Firenze’ WHERE Sede = ‘S01’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62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291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r>
              <a:rPr lang="it-IT">
                <a:latin typeface="Roboto Condensed"/>
                <a:ea typeface="Roboto Condensed"/>
                <a:cs typeface="Roboto Condensed"/>
              </a:rPr>
              <a:t>Query Language (QL)</a:t>
            </a:r>
            <a:endParaRPr lang="en-IT">
              <a:latin typeface="Roboto Condensed"/>
              <a:ea typeface="Roboto Condensed"/>
              <a:cs typeface="Roboto Condensed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SELECT esegue interrogazioni (query) sul DB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Come per DELETE e UPDATE, SELECT può fare uso di condizioni per specificare le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tuple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da cercare</a:t>
            </a: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63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383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SELECT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È l’istruzione che permette di eseguire interrogazioni (query) sul DB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SELECT &lt;attribute a1, …, an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oppure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 * per tutti &gt; FROM &lt;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tabelle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t1, … , 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tn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&gt;WHERE &lt;</a:t>
            </a:r>
            <a:r>
              <a:rPr lang="en-US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condizione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&gt;</a:t>
            </a: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64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880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SELECT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 lIns="91440" tIns="45720" rIns="91440" bIns="45720" anchor="t"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/>
                <a:ea typeface="Roboto Condensed"/>
                <a:cs typeface="Roboto Condensed"/>
              </a:rPr>
              <a:t>Per interrogare più tabelle collegate tra loro attraverso il vincolo di integrità referenziale (</a:t>
            </a:r>
            <a:r>
              <a:rPr lang="it-IT" sz="1600" err="1">
                <a:latin typeface="Roboto Condensed"/>
                <a:ea typeface="Roboto Condensed"/>
                <a:cs typeface="Roboto Condensed"/>
              </a:rPr>
              <a:t>foreign</a:t>
            </a:r>
            <a:r>
              <a:rPr lang="it-IT" sz="1600">
                <a:latin typeface="Roboto Condensed"/>
                <a:ea typeface="Roboto Condensed"/>
                <a:cs typeface="Roboto Condensed"/>
              </a:rPr>
              <a:t> key) possiamo usare: </a:t>
            </a: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  <a:cs typeface="Roboto Condensed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it-IT" sz="1600">
                <a:latin typeface="Roboto Condensed"/>
                <a:ea typeface="Roboto Condensed"/>
                <a:cs typeface="Roboto Condensed"/>
              </a:rPr>
              <a:t>Prodotto cartesiano</a:t>
            </a:r>
          </a:p>
          <a:p>
            <a:pPr marL="285750" indent="-285750">
              <a:buFontTx/>
              <a:buChar char="-"/>
            </a:pPr>
            <a:r>
              <a:rPr lang="it-IT" sz="1600">
                <a:latin typeface="Roboto Condensed"/>
                <a:ea typeface="Roboto Condensed"/>
                <a:cs typeface="Roboto Condensed"/>
              </a:rPr>
              <a:t>Equi Join (o Inner Join)</a:t>
            </a:r>
          </a:p>
          <a:p>
            <a:pPr marL="285750" indent="-285750">
              <a:buFontTx/>
              <a:buChar char="-"/>
            </a:pPr>
            <a:r>
              <a:rPr lang="it-IT" sz="1600">
                <a:latin typeface="Roboto Condensed"/>
                <a:ea typeface="Roboto Condensed"/>
                <a:cs typeface="Roboto Condensed"/>
              </a:rPr>
              <a:t>Left Join</a:t>
            </a:r>
          </a:p>
          <a:p>
            <a:pPr marL="285750" indent="-285750">
              <a:buFontTx/>
              <a:buChar char="-"/>
            </a:pPr>
            <a:r>
              <a:rPr lang="it-IT" sz="1600" err="1">
                <a:latin typeface="Roboto Condensed"/>
                <a:ea typeface="Roboto Condensed"/>
                <a:cs typeface="Roboto Condensed"/>
              </a:rPr>
              <a:t>Right</a:t>
            </a:r>
            <a:r>
              <a:rPr lang="it-IT" sz="1600">
                <a:latin typeface="Roboto Condensed"/>
                <a:ea typeface="Roboto Condensed"/>
                <a:cs typeface="Roboto Condensed"/>
              </a:rPr>
              <a:t> Join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65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77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Inner Join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Con la parola chiave INNER JOIN (o solo JOIN) andiamo a recuperare i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records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che hanno i valori richiesti in entrambe le tabelle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sz="1600"/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</a:t>
            </a:r>
            <a:br>
              <a:rPr lang="en-US" sz="1600"/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b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table1.column_name 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table2.column_name</a:t>
            </a:r>
          </a:p>
          <a:p>
            <a:r>
              <a:rPr lang="en-US" sz="1600" i="1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1600" i="1">
                <a:solidFill>
                  <a:srgbClr val="000000"/>
                </a:solidFill>
                <a:latin typeface="Consolas" panose="020B0609020204030204" pitchFamily="49" charset="0"/>
              </a:rPr>
              <a:t> condition&gt;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66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37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Left Join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Con la parola chiave LEFT JOIN andiamo a recuperare i tutti i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records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dalla tabella di sinistra e i record che hanno match  per le chiavi esterne della tabella di destra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sz="1600"/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</a:t>
            </a:r>
            <a:br>
              <a:rPr lang="en-US" sz="1600"/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b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table1.column_name 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table2.column_name</a:t>
            </a:r>
          </a:p>
          <a:p>
            <a:r>
              <a:rPr lang="en-US" sz="1600" i="1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1600" i="1">
                <a:solidFill>
                  <a:srgbClr val="000000"/>
                </a:solidFill>
                <a:latin typeface="Consolas" panose="020B0609020204030204" pitchFamily="49" charset="0"/>
              </a:rPr>
              <a:t> condition&gt;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67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614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Right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Join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Con la parola chiave LEFT JOIN andiamo a recuperare i tutti i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records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dalla tabella di destra e i record che hanno match  per le chiavi esterne della tabella di sinistra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sz="1600"/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</a:t>
            </a:r>
            <a:br>
              <a:rPr lang="en-US" sz="1600"/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b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table1.column_name 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table2.column_name</a:t>
            </a:r>
            <a:endParaRPr lang="en-US" sz="1600" b="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i="1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1600" i="1">
                <a:solidFill>
                  <a:srgbClr val="000000"/>
                </a:solidFill>
                <a:latin typeface="Consolas" panose="020B0609020204030204" pitchFamily="49" charset="0"/>
              </a:rPr>
              <a:t> condition&gt;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68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26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Full Outer Join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Con la parola chiave FULL OUTER JOIN o FULL JOIN ritorna tutte le righe di entrambe le tabelle, incluse quelle che non hanno match per le chiavi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sz="1600"/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</a:t>
            </a:r>
            <a:br>
              <a:rPr lang="en-US" sz="1600"/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b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table1.column_name 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table2.column_name</a:t>
            </a:r>
            <a:b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condition&gt;</a:t>
            </a:r>
            <a:r>
              <a:rPr lang="en-US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69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5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>
                <a:latin typeface="Roboto Condensed" panose="02000000000000000000" pitchFamily="2" charset="0"/>
                <a:ea typeface="Roboto Condensed" panose="02000000000000000000" pitchFamily="2" charset="0"/>
              </a:rPr>
              <a:t>La 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funzionalità di un DBMS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Un DBMS è un sistema software che gestisce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grandi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quantità di dati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persistenti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condivisi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La gestione di grandi quantità di dati richiede particolare attenzione ai problemi di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efficienza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(ottimizzazione delle richieste, ma non solo!)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La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persistenza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e la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condivisione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richiedono che un DBMS fornisca dei meccanismi per garantire l’affidabilità dei dati (fault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tolerance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), per il controllo degli accessi e per il controllo della concorrenza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Diverse altre funzionalità vengono messe a disposizione per motivi di efficacia, ovvero per semplificare la descrizione dei dati, lo sviluppo delle applicazioni, l’amministrazione di un DB, ecc.</a:t>
            </a: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7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Riepilogo Join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70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0C878AD-5CB7-4417-975C-38448D77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2738805"/>
            <a:ext cx="10288436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1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71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4172849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MySQL!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392358"/>
            <a:ext cx="9229292" cy="2960877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MySQL è un sistema open source di gestione di database relazionali SQL sviluppato e supportato da Oracle.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MySQL è stato rilasciato nel lontano 1995. Da allora, ha subito un paio di cambiamenti nella proprietà/amministrazione, prima di finire alla Oracle Corporation nel 2010. Sebbene sia ora in carica Oracle, MySQL è ancora un software open source, il che significa che potete utilizzarlo e modificarlo liberamente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RDBMS, ovvero un DBMS basato sul modello Relazionale!</a:t>
            </a:r>
          </a:p>
          <a:p>
            <a:pPr marL="171450" indent="-171450">
              <a:buBlip>
                <a:blip r:embed="rId2"/>
              </a:buBlip>
            </a:pP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Client-Server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72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8637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MySQL: Architettura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73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AFA64D9-FB44-4A05-B12B-089FE2B1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84" y="2532744"/>
            <a:ext cx="6983031" cy="37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4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2490651" y="311255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2020 / 2021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8DA0C6D-E6BA-1945-862F-E45AEDDA7A8B}"/>
              </a:ext>
            </a:extLst>
          </p:cNvPr>
          <p:cNvSpPr txBox="1">
            <a:spLocks/>
          </p:cNvSpPr>
          <p:nvPr/>
        </p:nvSpPr>
        <p:spPr>
          <a:xfrm>
            <a:off x="1203615" y="1275582"/>
            <a:ext cx="7196400" cy="140988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ct val="0"/>
              </a:spcBef>
              <a:buNone/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50A2B8D-E78D-6F42-BDAD-204AAE32F1DF}"/>
              </a:ext>
            </a:extLst>
          </p:cNvPr>
          <p:cNvSpPr txBox="1">
            <a:spLocks/>
          </p:cNvSpPr>
          <p:nvPr/>
        </p:nvSpPr>
        <p:spPr>
          <a:xfrm>
            <a:off x="1356015" y="1427982"/>
            <a:ext cx="7196400" cy="140988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ct val="0"/>
              </a:spcBef>
              <a:buNone/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/>
              <a:t>Q&amp;A finale</a:t>
            </a:r>
          </a:p>
        </p:txBody>
      </p:sp>
    </p:spTree>
    <p:extLst>
      <p:ext uri="{BB962C8B-B14F-4D97-AF65-F5344CB8AC3E}">
        <p14:creationId xmlns:p14="http://schemas.microsoft.com/office/powerpoint/2010/main" val="59578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Basi di dati: grandi 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235156"/>
            <a:ext cx="9229292" cy="770312"/>
          </a:xfrm>
        </p:spPr>
        <p:txBody>
          <a:bodyPr/>
          <a:lstStyle/>
          <a:p>
            <a:endParaRPr lang="de-DE" altLang="it-IT" sz="1600"/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8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24594B9C-09AF-4311-907B-814B8A776BCB}"/>
              </a:ext>
            </a:extLst>
          </p:cNvPr>
          <p:cNvSpPr txBox="1">
            <a:spLocks/>
          </p:cNvSpPr>
          <p:nvPr/>
        </p:nvSpPr>
        <p:spPr>
          <a:xfrm>
            <a:off x="1070047" y="2610629"/>
            <a:ext cx="10115817" cy="27159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Blip>
                <a:blip r:embed="rId2"/>
              </a:buBlip>
            </a:pP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… o </a:t>
            </a:r>
            <a:r>
              <a:rPr lang="it-IT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almeno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devono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poterlo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essere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!</a:t>
            </a: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Anche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dimensioni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(molto)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maggiori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della memoria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centrale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dei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sistemi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calcolo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utilizzati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FontTx/>
              <a:buBlip>
                <a:blip r:embed="rId2"/>
              </a:buBlip>
            </a:pP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Quindi 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devono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essere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allocate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in memoria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secondaria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…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ma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anche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per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problemi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persistenza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! </a:t>
            </a: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81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Basi di dati: persistenti </a:t>
            </a:r>
            <a:endParaRPr lang="en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308" y="2235156"/>
            <a:ext cx="9229292" cy="770312"/>
          </a:xfrm>
        </p:spPr>
        <p:txBody>
          <a:bodyPr/>
          <a:lstStyle/>
          <a:p>
            <a:endParaRPr lang="de-DE" alt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latin typeface="Roboto Condensed" panose="02000000000000000000" pitchFamily="2" charset="0"/>
                <a:ea typeface="Roboto Condensed" panose="02000000000000000000" pitchFamily="2" charset="0"/>
              </a:rPr>
              <a:pPr/>
              <a:t>9</a:t>
            </a:fld>
            <a:endParaRPr lang="it-I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24594B9C-09AF-4311-907B-814B8A776BCB}"/>
              </a:ext>
            </a:extLst>
          </p:cNvPr>
          <p:cNvSpPr txBox="1">
            <a:spLocks/>
          </p:cNvSpPr>
          <p:nvPr/>
        </p:nvSpPr>
        <p:spPr>
          <a:xfrm>
            <a:off x="1070047" y="2610629"/>
            <a:ext cx="10115817" cy="27159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Blip>
                <a:blip r:embed="rId2"/>
              </a:buBlip>
            </a:pP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Ogni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organizzazione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(specie se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grande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 è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divisa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in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settori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o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comunque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svolge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diverse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attività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 </a:t>
            </a: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Ciascun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settore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attività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ha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un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(sotto)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sistema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informativo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(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Componente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una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organizzazione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che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gestisce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le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informazioni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de-DE" alt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interesse</a:t>
            </a:r>
            <a:r>
              <a:rPr lang="de-DE" alt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71450" indent="-171450">
              <a:buBlip>
                <a:blip r:embed="rId2"/>
              </a:buBlip>
            </a:pP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82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Copert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416d6af-b98a-4130-8bb8-7ba8b8b80202" xsi:nil="true"/>
    <lcf76f155ced4ddcb4097134ff3c332f xmlns="ead9ba1e-a4c6-42f4-956e-bbc394c49ad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A71BAFB-1760-4CA2-A82D-F2042D4CD5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4B3934-4AD5-4E45-BD79-CB5BC96D10C0}">
  <ds:schemaRefs>
    <ds:schemaRef ds:uri="8416d6af-b98a-4130-8bb8-7ba8b8b80202"/>
    <ds:schemaRef ds:uri="ead9ba1e-a4c6-42f4-956e-bbc394c49a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9F41270-2040-4463-9278-A97CAE4801B2}">
  <ds:schemaRefs>
    <ds:schemaRef ds:uri="8416d6af-b98a-4130-8bb8-7ba8b8b80202"/>
    <ds:schemaRef ds:uri="ead9ba1e-a4c6-42f4-956e-bbc394c49ad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74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Copertina</vt:lpstr>
      <vt:lpstr>PowerPoint Presentation</vt:lpstr>
      <vt:lpstr>Di cosa parleremo</vt:lpstr>
      <vt:lpstr>Database e DBMS</vt:lpstr>
      <vt:lpstr>Introduzione</vt:lpstr>
      <vt:lpstr>Cos’è un Database</vt:lpstr>
      <vt:lpstr>DBMS</vt:lpstr>
      <vt:lpstr>La funzionalità di un DBMS</vt:lpstr>
      <vt:lpstr>Basi di dati: grandi </vt:lpstr>
      <vt:lpstr>Basi di dati: persistenti </vt:lpstr>
      <vt:lpstr>Basi di dati: condivise </vt:lpstr>
      <vt:lpstr>Perché non i File System ??</vt:lpstr>
      <vt:lpstr>Perché non i File System ??</vt:lpstr>
      <vt:lpstr>DBMS vs File System</vt:lpstr>
      <vt:lpstr>DBMS vs File System</vt:lpstr>
      <vt:lpstr>DBMS vs File System</vt:lpstr>
      <vt:lpstr>Transazione</vt:lpstr>
      <vt:lpstr>Transazioni</vt:lpstr>
      <vt:lpstr>Transazioni</vt:lpstr>
      <vt:lpstr>Transazioni</vt:lpstr>
      <vt:lpstr>…DBMS vs File System</vt:lpstr>
      <vt:lpstr>…DBMS vs File System</vt:lpstr>
      <vt:lpstr>Modelli dei dati</vt:lpstr>
      <vt:lpstr>Modelli dei dati</vt:lpstr>
      <vt:lpstr>Modelli dei dati</vt:lpstr>
      <vt:lpstr>Modelli concettuali</vt:lpstr>
      <vt:lpstr>Modelli concettuali: E-R</vt:lpstr>
      <vt:lpstr>E-R: Entità </vt:lpstr>
      <vt:lpstr>E-R: Relazione </vt:lpstr>
      <vt:lpstr>Modelli logici</vt:lpstr>
      <vt:lpstr>Modelli logici</vt:lpstr>
      <vt:lpstr>Modelli fisici</vt:lpstr>
      <vt:lpstr>Architettura di un DBMS</vt:lpstr>
      <vt:lpstr>Architettura standard di un DBMS</vt:lpstr>
      <vt:lpstr>Schemi e istanze</vt:lpstr>
      <vt:lpstr>Linguaggi per definire il Modello dei dati</vt:lpstr>
      <vt:lpstr>Linguaggi per definire il Modello dei dati</vt:lpstr>
      <vt:lpstr>Modello Relazionale</vt:lpstr>
      <vt:lpstr>Modello Relazionale</vt:lpstr>
      <vt:lpstr>Modello Relazionale</vt:lpstr>
      <vt:lpstr>Modello Relazionale</vt:lpstr>
      <vt:lpstr>Modello Relazionale</vt:lpstr>
      <vt:lpstr>Struttura basata su valori</vt:lpstr>
      <vt:lpstr>Modello Relazionale: notazioni</vt:lpstr>
      <vt:lpstr>Informazione incompleta: valore NULL</vt:lpstr>
      <vt:lpstr>Vincoli di Integrità</vt:lpstr>
      <vt:lpstr>Vincoli di tupla</vt:lpstr>
      <vt:lpstr>Vincoli di chiave</vt:lpstr>
      <vt:lpstr>Vincoli di Integrità referenziale</vt:lpstr>
      <vt:lpstr>SQL</vt:lpstr>
      <vt:lpstr>SQL</vt:lpstr>
      <vt:lpstr>SQL</vt:lpstr>
      <vt:lpstr>SQL</vt:lpstr>
      <vt:lpstr>SQL: Tipi di dati</vt:lpstr>
      <vt:lpstr>SQL: DDL</vt:lpstr>
      <vt:lpstr>Creazione ed eliminazione di tabelle</vt:lpstr>
      <vt:lpstr>Creazione di tabelle</vt:lpstr>
      <vt:lpstr>Modifica di tabelle</vt:lpstr>
      <vt:lpstr>Modifica di tabelle</vt:lpstr>
      <vt:lpstr>Data Manipulation Language (DML)</vt:lpstr>
      <vt:lpstr>INSERT</vt:lpstr>
      <vt:lpstr>DELETE</vt:lpstr>
      <vt:lpstr>UPDATE</vt:lpstr>
      <vt:lpstr>Query Language (QL)</vt:lpstr>
      <vt:lpstr>SELECT</vt:lpstr>
      <vt:lpstr>SELECT</vt:lpstr>
      <vt:lpstr>Inner Join</vt:lpstr>
      <vt:lpstr>Left Join</vt:lpstr>
      <vt:lpstr>Right Join</vt:lpstr>
      <vt:lpstr>Full Outer Join</vt:lpstr>
      <vt:lpstr>Riepilogo Join</vt:lpstr>
      <vt:lpstr>MySQL</vt:lpstr>
      <vt:lpstr>MySQL!</vt:lpstr>
      <vt:lpstr>MySQL: Architettura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revision>1</cp:revision>
  <dcterms:created xsi:type="dcterms:W3CDTF">2020-11-04T11:19:57Z</dcterms:created>
  <dcterms:modified xsi:type="dcterms:W3CDTF">2022-11-16T10:58:53Z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0x01010009D42FC610D05E43B30616487C92222C</vt:lpwstr>
  </property>
  <property fmtid="{D5CDD505-2E9C-101B-9397-08002B2CF9AE}" pid="3" name="MediaServiceImageTags">
    <vt:lpwstr/>
  </property>
</Properties>
</file>